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6" r:id="rId2"/>
    <p:sldId id="257" r:id="rId3"/>
    <p:sldId id="296" r:id="rId4"/>
    <p:sldId id="258" r:id="rId5"/>
    <p:sldId id="259" r:id="rId6"/>
    <p:sldId id="262" r:id="rId7"/>
    <p:sldId id="298" r:id="rId8"/>
    <p:sldId id="273" r:id="rId9"/>
    <p:sldId id="283" r:id="rId10"/>
    <p:sldId id="297" r:id="rId11"/>
    <p:sldId id="290" r:id="rId12"/>
    <p:sldId id="289" r:id="rId13"/>
    <p:sldId id="292" r:id="rId14"/>
    <p:sldId id="288" r:id="rId15"/>
    <p:sldId id="295" r:id="rId16"/>
    <p:sldId id="291" r:id="rId17"/>
    <p:sldId id="287" r:id="rId1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2B1E"/>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244"/>
    <p:restoredTop sz="72795" autoAdjust="0"/>
  </p:normalViewPr>
  <p:slideViewPr>
    <p:cSldViewPr>
      <p:cViewPr varScale="1">
        <p:scale>
          <a:sx n="82" d="100"/>
          <a:sy n="82" d="100"/>
        </p:scale>
        <p:origin x="1400" y="17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139751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US" dirty="0"/>
              <a:t>Ok so now its time for some results! I have calculated and graphed these equations with real world temperature data from Thailand. I chose Thailand because they have a constant temperature all year long.</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1761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US" sz="1200" dirty="0"/>
              <a:t>Research suggests that temperature plays a role in the transmission of ZIKV., however most ZIKV related research does not include temperature as a variable.  Mosquitoes are most active between 21 C and 32 C.  AS we can see from the temperature in Thailand over an 11 year period is that there temperatures are almost always in the that temperature range, thus ZIKV should be active in this area.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4365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US" sz="1200" dirty="0"/>
              <a:t>This graph focuses on how many mosquitoes are susceptible to the virus which is the green line, how many have been exposed to the virus which is the pink line,  and how many mosquitoes are actually infected with the virus which is the blue line. As you can see, basically all year long mosquitoes are susceptible to the disease and thus are getting infected.</a:t>
            </a:r>
          </a:p>
          <a:p>
            <a:r>
              <a:rPr lang="en-US" dirty="0"/>
              <a:t>We can see from this graph that in warmer months, the number of susceptible mosquitos goes down as the number of infected and exposed mosquitoes goes up. This is all because of the influence of temperature on the zika virus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2257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US" sz="1200" dirty="0"/>
              <a:t>The unique part about the Zika Virus is the fact that it can transfer from mothers to their unborn babies.  One side effect,  as I have talked about earlier, are microcephaly which is a condition where a baby's head is smaller because of abnormal brain development.  This graphs compares the number of babies that are susceptible to ZIKV which is the green line, the number of  babies infected with ZIKV but do not have microcephaly which is the blue line, and the number of babies who have microcephaly which is the light blue line.  As you can see, the number of cases of microcephaly are pretty constant across the graph.  This is because depending on the severity of the condition, they do not mature to adulthood.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0534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US" sz="1200" dirty="0"/>
              <a:t>This graph shows the relationship between susceptible babies which is the dotted pink line to infected babies with is the red line. As well as compares susceptible adults which is the dotted light blue line to infected adults which is this blue line. From the graph you can see that more adults get infected with the the zika virus than babies.  You may also notice a decline in the susceptible baby population and an increase in the susceptible adult populations.  This is because children are maturing to adults and thus going to adult compartments.</a:t>
            </a:r>
          </a:p>
          <a:p>
            <a:endParaRPr lang="en-US" dirty="0"/>
          </a:p>
        </p:txBody>
      </p:sp>
      <p:sp>
        <p:nvSpPr>
          <p:cNvPr id="4" name="슬라이드 번호 개체 틀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2399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results we have gathered it confirms that temperature is an important factor in the Zika virus dynamics.  When the temperature is between 21 and 32 degrees Celsius, mosquitoes are more active and the zika virus spreads even more.</a:t>
            </a:r>
          </a:p>
          <a:p>
            <a:endParaRPr lang="en-US" dirty="0"/>
          </a:p>
          <a:p>
            <a:r>
              <a:rPr lang="en-US" dirty="0"/>
              <a:t>There is some future would that I would like to do on this project.  I would like to work on my equations and code more to develop a more robust model that is easily adaptable to different parameters. </a:t>
            </a:r>
          </a:p>
          <a:p>
            <a:endParaRPr lang="en-US" dirty="0"/>
          </a:p>
          <a:p>
            <a:r>
              <a:rPr lang="en-US" dirty="0"/>
              <a:t>I would also like to gather more real world temperature data from areas like brazil as well as here in St George Utah.  This way we see how the virus spreads in areas that don’t have such a constant temperature all year round.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6125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the references I used.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4656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And I know we are all busy during these uncertain times, so Id like to thank you for taking the time to listen to my project!</a:t>
            </a:r>
            <a:endParaRPr dirty="0"/>
          </a:p>
        </p:txBody>
      </p:sp>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Hi guys, my name is Rylee Esplin and my advisor is Dr </a:t>
            </a:r>
            <a:r>
              <a:rPr lang="en-US" dirty="0" err="1"/>
              <a:t>Vindoh</a:t>
            </a:r>
            <a:r>
              <a:rPr lang="en-US" dirty="0"/>
              <a:t> </a:t>
            </a:r>
            <a:r>
              <a:rPr lang="en-US" dirty="0" err="1"/>
              <a:t>Chellamuthu</a:t>
            </a:r>
            <a:r>
              <a:rPr lang="en-US" dirty="0"/>
              <a:t>. today I will be talking about the research project I have been working on for a few months now titled Modeling the Effects of seasonality and its impact on the transmission dynamics of the Zika Virus.</a:t>
            </a:r>
            <a:endParaRPr dirty="0"/>
          </a:p>
        </p:txBody>
      </p:sp>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I will start with an overview of what I will be going over today.  I will first give you a little back ground on what the Zika Virus is, next I will go into the goals of my model and the actual model I have created.  Then I will show you the results of my model and finally the conclusion I have drawn and further research that I would like to do on this project.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5258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200" b="0" i="0" u="none" strike="noStrike" kern="1200" cap="none" dirty="0">
                <a:solidFill>
                  <a:schemeClr val="dk1"/>
                </a:solidFill>
                <a:effectLst/>
                <a:latin typeface="Calibri"/>
                <a:ea typeface="Calibri"/>
                <a:cs typeface="Calibri"/>
                <a:sym typeface="Calibri"/>
              </a:rPr>
              <a:t>The Zika Virus or as I will write it through out my presentation ZIKV inhabits Aedes Aegypti mosquitoes.</a:t>
            </a:r>
          </a:p>
          <a:p>
            <a:pPr rtl="0"/>
            <a:r>
              <a:rPr lang="en-US" sz="1200" b="0" i="0" u="none" strike="noStrike" kern="1200" cap="none" dirty="0">
                <a:solidFill>
                  <a:schemeClr val="dk1"/>
                </a:solidFill>
                <a:effectLst/>
                <a:latin typeface="Calibri"/>
                <a:ea typeface="Calibri"/>
                <a:cs typeface="Calibri"/>
                <a:sym typeface="Calibri"/>
              </a:rPr>
              <a:t>This virus is a unique disease compared to west </a:t>
            </a:r>
            <a:r>
              <a:rPr lang="en-US" sz="1200" b="0" i="0" u="none" strike="noStrike" kern="1200" cap="none" dirty="0" err="1">
                <a:solidFill>
                  <a:schemeClr val="dk1"/>
                </a:solidFill>
                <a:effectLst/>
                <a:latin typeface="Calibri"/>
                <a:ea typeface="Calibri"/>
                <a:cs typeface="Calibri"/>
                <a:sym typeface="Calibri"/>
              </a:rPr>
              <a:t>nile</a:t>
            </a:r>
            <a:r>
              <a:rPr lang="en-US" sz="1200" b="0" i="0" u="none" strike="noStrike" kern="1200" cap="none" dirty="0">
                <a:solidFill>
                  <a:schemeClr val="dk1"/>
                </a:solidFill>
                <a:effectLst/>
                <a:latin typeface="Calibri"/>
                <a:ea typeface="Calibri"/>
                <a:cs typeface="Calibri"/>
                <a:sym typeface="Calibri"/>
              </a:rPr>
              <a:t> virus, </a:t>
            </a:r>
            <a:r>
              <a:rPr lang="en-US" sz="1200" b="0" i="0" u="none" strike="noStrike" kern="1200" cap="none" dirty="0" err="1">
                <a:solidFill>
                  <a:schemeClr val="dk1"/>
                </a:solidFill>
                <a:effectLst/>
                <a:latin typeface="Calibri"/>
                <a:ea typeface="Calibri"/>
                <a:cs typeface="Calibri"/>
                <a:sym typeface="Calibri"/>
              </a:rPr>
              <a:t>dengey</a:t>
            </a:r>
            <a:r>
              <a:rPr lang="en-US" sz="1200" b="0" i="0" u="none" strike="noStrike" kern="1200" cap="none" dirty="0">
                <a:solidFill>
                  <a:schemeClr val="dk1"/>
                </a:solidFill>
                <a:effectLst/>
                <a:latin typeface="Calibri"/>
                <a:ea typeface="Calibri"/>
                <a:cs typeface="Calibri"/>
                <a:sym typeface="Calibri"/>
              </a:rPr>
              <a:t> fever, or other mosquito borne diseases in the sense that it can infect a human in three possible ways.  First is through the bite of a mosquito who has the zika virus. </a:t>
            </a:r>
          </a:p>
          <a:p>
            <a:pPr rtl="0"/>
            <a:r>
              <a:rPr lang="en-US" sz="1200" b="0" i="0" u="none" strike="noStrike" kern="1200" cap="none" dirty="0">
                <a:solidFill>
                  <a:schemeClr val="dk1"/>
                </a:solidFill>
                <a:effectLst/>
                <a:latin typeface="Calibri"/>
                <a:ea typeface="Calibri"/>
                <a:cs typeface="Calibri"/>
                <a:sym typeface="Calibri"/>
              </a:rPr>
              <a:t>Next, it can be passed through sexual transmission between humans who are already infected with the disease.</a:t>
            </a:r>
          </a:p>
          <a:p>
            <a:pPr rtl="0"/>
            <a:r>
              <a:rPr lang="en-US" sz="1200" b="0" i="0" u="none" strike="noStrike" kern="1200" cap="none" dirty="0">
                <a:solidFill>
                  <a:schemeClr val="dk1"/>
                </a:solidFill>
                <a:effectLst/>
                <a:latin typeface="Calibri"/>
                <a:ea typeface="Calibri"/>
                <a:cs typeface="Calibri"/>
                <a:sym typeface="Calibri"/>
              </a:rPr>
              <a:t>And finally, the most unique transmission, is it can actually be passed from infected mothers to their unborn children.</a:t>
            </a:r>
          </a:p>
          <a:p>
            <a:pPr rtl="0"/>
            <a:r>
              <a:rPr lang="en-US" sz="1200" b="0" i="0" u="none" strike="noStrike" kern="1200" cap="none" dirty="0">
                <a:solidFill>
                  <a:schemeClr val="dk1"/>
                </a:solidFill>
                <a:effectLst/>
                <a:latin typeface="Calibri"/>
                <a:ea typeface="Calibri"/>
                <a:cs typeface="Calibri"/>
                <a:sym typeface="Calibri"/>
              </a:rPr>
              <a:t>Because of this vertical transmission between mothers to their unborn children, there is evidence to suggest that the zika virus can cause Microcephaly in babies when the mother has zika while pregnant or had the zika virus shortly before getting pregnant.  Microcephaly is </a:t>
            </a:r>
            <a:r>
              <a:rPr lang="en-US" sz="1200" dirty="0"/>
              <a:t>a condition where a baby's head is much smaller than normal because of abnormal brain development. </a:t>
            </a:r>
          </a:p>
          <a:p>
            <a:pPr rtl="0"/>
            <a:r>
              <a:rPr lang="en-US" sz="1200" b="0" i="0" u="none" strike="noStrike" kern="1200" cap="none" dirty="0">
                <a:solidFill>
                  <a:schemeClr val="dk1"/>
                </a:solidFill>
                <a:effectLst/>
                <a:latin typeface="Calibri"/>
                <a:ea typeface="Calibri"/>
                <a:cs typeface="Calibri"/>
                <a:sym typeface="Calibri"/>
              </a:rPr>
              <a:t>There has also been some studies done that have shown that zika  is dependent on temperature, but I will go over this more on the next slides.</a:t>
            </a:r>
          </a:p>
          <a:p>
            <a:pPr marL="0" lvl="0" indent="0" rtl="0">
              <a:spcBef>
                <a:spcPts val="0"/>
              </a:spcBef>
              <a:spcAft>
                <a:spcPts val="0"/>
              </a:spcAft>
              <a:buNone/>
            </a:pPr>
            <a:endParaRPr dirty="0"/>
          </a:p>
        </p:txBody>
      </p:sp>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Here are some of the goals I wanted to complete through this project</a:t>
            </a:r>
          </a:p>
          <a:p>
            <a:pPr marL="0" lvl="0" indent="0">
              <a:spcBef>
                <a:spcPts val="0"/>
              </a:spcBef>
              <a:spcAft>
                <a:spcPts val="0"/>
              </a:spcAft>
              <a:buNone/>
            </a:pPr>
            <a:r>
              <a:rPr lang="en-US" dirty="0"/>
              <a:t>First, and the most important is I wanted to find the relationship between temperature and the number of people who are getting infected with the Virus each year. A lot of the research that is being done with the Zika virus at this time does not include temperature as a variable in the transmission dynamics. As I said in the last slide, there is evidence that suggests temperature does play a role in the transmission of Zika so I wanted to see how important it really was.  </a:t>
            </a:r>
          </a:p>
          <a:p>
            <a:pPr marL="0" lvl="0" indent="0">
              <a:spcBef>
                <a:spcPts val="0"/>
              </a:spcBef>
              <a:spcAft>
                <a:spcPts val="0"/>
              </a:spcAft>
              <a:buNone/>
            </a:pPr>
            <a:r>
              <a:rPr lang="en-US" dirty="0"/>
              <a:t>I also wanted to see, with this temperature variable included, how does the transmission of the zika virus work between mosquito to person, person to person, as well as mother to unborn child.</a:t>
            </a:r>
            <a:endParaRPr dirty="0"/>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dirty="0"/>
              <a:t>As you can see from this chart there are a lot of variables that are involved in this research.  Because the transmission of the ZIKV is so unique we need to incorporate all of these different variables.  Some of the variables we included are pi sub b which is the birth rate of humans</a:t>
            </a:r>
            <a:r>
              <a:rPr lang="en-US" sz="1200" baseline="0" dirty="0"/>
              <a:t> and we also included pi sub M which is the recruitment rate of mosquitoes.  We have also incorporated death rate of babies, adults, and mosquitoes, the recovery rate, and a reinfection rate. We have also included Beta sub M and b sub m. beta sub M is the transmission probability of mosquitoes to human and b sub M is the biting rate of mosquitoes.  These are both function of time with respect to temperature.  These are very important variables because depending on the temperature, it will increase or decrease these variables.  </a:t>
            </a:r>
            <a:r>
              <a:rPr lang="en-US" sz="1200" dirty="0"/>
              <a:t> </a:t>
            </a:r>
            <a:endParaRPr dirty="0"/>
          </a:p>
        </p:txBody>
      </p:sp>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US" sz="1200" dirty="0"/>
              <a:t>So the one main assumption we made when developing this model is the reinfection rate.  There has yet to be any sound scientific evidence that says whether or not a person can get the zika virus twice so we have assumed that a person can for the purpose of our results and more telling graphs.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215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dirty="0"/>
              <a:t>Option 2:</a:t>
            </a:r>
          </a:p>
          <a:p>
            <a:r>
              <a:rPr lang="en-US" sz="1200" dirty="0"/>
              <a:t>Here I have a flow diagram of how our model works. We are using compartmental modeling.  The blue is the susceptible populations, green is the exposed, yellow is asymptomatic, orange is infected, red is recovered, and purple is the population infected with microcephaly.  These are all for babies, adults and mosquitoes.  We are moving people from compartment to compartment.  For example as you can see we have are moving some number of people from the susceptible baby compartment to the susceptible adults compartment by a rate of alpha.  Alpha, if you recall is the maturation parameter.  So as susceptible babies are maturing to adulthood, they move to the susceptible adult compartment. Also, if we look at the mosquito flow diagrams. Mosquitoes are going into the susceptible mosquito compartment.  From here some number of mosquitoes are dying and leaving the susceptible compartment and some are then exposed to the virus so they then move to the exposed category. Once in the exposed category these mosquitoes can again die by natural causes and some move to the infected category at some rate that the infection progresses.  Once a mosquito is infected with a virus they cannot recover, thus they all die. This flow of populations works the same same with the babies and Adults compartments. The main point of these figures is to show how our population of humans and mosquitoes are moving into different compartments as the Zika virus is spreading.</a:t>
            </a:r>
          </a:p>
          <a:p>
            <a:endParaRPr lang="en-US" sz="1200" dirty="0"/>
          </a:p>
          <a:p>
            <a:pPr marL="0" lvl="0" indent="0" rtl="0">
              <a:spcBef>
                <a:spcPts val="0"/>
              </a:spcBef>
              <a:spcAft>
                <a:spcPts val="0"/>
              </a:spcAft>
              <a:buNone/>
            </a:pPr>
            <a:endParaRPr dirty="0"/>
          </a:p>
        </p:txBody>
      </p:sp>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Here are the differential equations we have made.  These are split up into the baby, adults, and mosquito equations.  So if we look at the first equation which is the susceptible babies equation you can see that we have a negative alpha times susceptible babies, if we look to the right of that equation over to our susceptible adult equation you can see the we have a positive alpha time susceptible babies.  That term represents the number of susceptible children who have matured and thus are now in the susceptible adult category. Also, if we look back at the susceptible baby category, we have  a positive </a:t>
            </a:r>
            <a:r>
              <a:rPr lang="en-US" dirty="0" err="1"/>
              <a:t>nabla</a:t>
            </a:r>
            <a:r>
              <a:rPr lang="en-US" dirty="0"/>
              <a:t> which represents reinfection multiplied by R_B which represents recovered babies.  If you look down to the recovered babies category we can see a negative </a:t>
            </a:r>
            <a:r>
              <a:rPr lang="en-US" dirty="0" err="1"/>
              <a:t>nabla</a:t>
            </a:r>
            <a:r>
              <a:rPr lang="en-US" dirty="0"/>
              <a:t> R sub b.  So, we are removing some number of people who have recovered from the zika virus back into the suspectable category because we have assumed that reinfection can happen.  This is just a little example of how these equations work.  We are moving people from one compartment to another. </a:t>
            </a:r>
            <a:endParaRPr dirty="0"/>
          </a:p>
        </p:txBody>
      </p:sp>
      <p:sp>
        <p:nvSpPr>
          <p:cNvPr id="257" name="Shape 2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6"/>
        <p:cNvGrpSpPr/>
        <p:nvPr/>
      </p:nvGrpSpPr>
      <p:grpSpPr>
        <a:xfrm>
          <a:off x="0" y="0"/>
          <a:ext cx="0" cy="0"/>
          <a:chOff x="0" y="0"/>
          <a:chExt cx="0" cy="0"/>
        </a:xfrm>
      </p:grpSpPr>
      <p:pic>
        <p:nvPicPr>
          <p:cNvPr id="17" name="Shape 17" descr="page.jpg"/>
          <p:cNvPicPr preferRelativeResize="0"/>
          <p:nvPr/>
        </p:nvPicPr>
        <p:blipFill rotWithShape="1">
          <a:blip r:embed="rId2">
            <a:alphaModFix amt="60000"/>
          </a:blip>
          <a:srcRect/>
          <a:stretch/>
        </p:blipFill>
        <p:spPr>
          <a:xfrm>
            <a:off x="0" y="0"/>
            <a:ext cx="9144000" cy="6858000"/>
          </a:xfrm>
          <a:prstGeom prst="rect">
            <a:avLst/>
          </a:prstGeom>
          <a:noFill/>
          <a:ln>
            <a:noFill/>
          </a:ln>
        </p:spPr>
      </p:pic>
      <p:sp>
        <p:nvSpPr>
          <p:cNvPr id="18" name="Shape 18"/>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3"/>
        <p:cNvGrpSpPr/>
        <p:nvPr/>
      </p:nvGrpSpPr>
      <p:grpSpPr>
        <a:xfrm>
          <a:off x="0" y="0"/>
          <a:ext cx="0" cy="0"/>
          <a:chOff x="0" y="0"/>
          <a:chExt cx="0" cy="0"/>
        </a:xfrm>
      </p:grpSpPr>
      <p:pic>
        <p:nvPicPr>
          <p:cNvPr id="84" name="Shape 84" descr="page.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85" name="Shape 8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Shape 8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 name="Shape 87"/>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Shape 8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Shape 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0"/>
        <p:cNvGrpSpPr/>
        <p:nvPr/>
      </p:nvGrpSpPr>
      <p:grpSpPr>
        <a:xfrm>
          <a:off x="0" y="0"/>
          <a:ext cx="0" cy="0"/>
          <a:chOff x="0" y="0"/>
          <a:chExt cx="0" cy="0"/>
        </a:xfrm>
      </p:grpSpPr>
      <p:pic>
        <p:nvPicPr>
          <p:cNvPr id="91" name="Shape 91" descr="page.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92" name="Shape 92"/>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Shape 9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4" name="Shape 94"/>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5" name="Shape 9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6" name="Shape 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1"/>
        <p:cNvGrpSpPr/>
        <p:nvPr/>
      </p:nvGrpSpPr>
      <p:grpSpPr>
        <a:xfrm>
          <a:off x="0" y="0"/>
          <a:ext cx="0" cy="0"/>
          <a:chOff x="0" y="0"/>
          <a:chExt cx="0" cy="0"/>
        </a:xfrm>
      </p:grpSpPr>
      <p:pic>
        <p:nvPicPr>
          <p:cNvPr id="22" name="Shape 22" descr="page.jpg"/>
          <p:cNvPicPr preferRelativeResize="0"/>
          <p:nvPr/>
        </p:nvPicPr>
        <p:blipFill rotWithShape="1">
          <a:blip r:embed="rId2">
            <a:alphaModFix amt="60000"/>
          </a:blip>
          <a:srcRect/>
          <a:stretch/>
        </p:blipFill>
        <p:spPr>
          <a:xfrm>
            <a:off x="0" y="0"/>
            <a:ext cx="9144000" cy="6858000"/>
          </a:xfrm>
          <a:prstGeom prst="rect">
            <a:avLst/>
          </a:prstGeom>
          <a:noFill/>
          <a:ln>
            <a:noFill/>
          </a:ln>
        </p:spPr>
      </p:pic>
      <p:sp>
        <p:nvSpPr>
          <p:cNvPr id="23" name="Shape 23"/>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Shape 24"/>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25" name="Shape 25"/>
          <p:cNvSpPr txBox="1">
            <a:spLocks noGrp="1"/>
          </p:cNvSpPr>
          <p:nvPr>
            <p:ph type="dt" idx="10"/>
          </p:nvPr>
        </p:nvSpPr>
        <p:spPr>
          <a:xfrm>
            <a:off x="3124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28" name="Shape 28"/>
          <p:cNvPicPr preferRelativeResize="0"/>
          <p:nvPr/>
        </p:nvPicPr>
        <p:blipFill rotWithShape="1">
          <a:blip r:embed="rId3">
            <a:alphaModFix amt="66000"/>
          </a:blip>
          <a:srcRect/>
          <a:stretch/>
        </p:blipFill>
        <p:spPr>
          <a:xfrm>
            <a:off x="322377" y="6399350"/>
            <a:ext cx="2725615" cy="35420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9"/>
        <p:cNvGrpSpPr/>
        <p:nvPr/>
      </p:nvGrpSpPr>
      <p:grpSpPr>
        <a:xfrm>
          <a:off x="0" y="0"/>
          <a:ext cx="0" cy="0"/>
          <a:chOff x="0" y="0"/>
          <a:chExt cx="0" cy="0"/>
        </a:xfrm>
      </p:grpSpPr>
      <p:pic>
        <p:nvPicPr>
          <p:cNvPr id="30" name="Shape 30" descr="page.jpg"/>
          <p:cNvPicPr preferRelativeResize="0"/>
          <p:nvPr/>
        </p:nvPicPr>
        <p:blipFill rotWithShape="1">
          <a:blip r:embed="rId2">
            <a:alphaModFix amt="60000"/>
          </a:blip>
          <a:srcRect/>
          <a:stretch/>
        </p:blipFill>
        <p:spPr>
          <a:xfrm>
            <a:off x="-14598" y="-14599"/>
            <a:ext cx="9144000" cy="6858000"/>
          </a:xfrm>
          <a:prstGeom prst="rect">
            <a:avLst/>
          </a:prstGeom>
          <a:noFill/>
          <a:ln>
            <a:noFill/>
          </a:ln>
        </p:spPr>
      </p:pic>
      <p:sp>
        <p:nvSpPr>
          <p:cNvPr id="31" name="Shape 31"/>
          <p:cNvSpPr txBox="1">
            <a:spLocks noGrp="1"/>
          </p:cNvSpPr>
          <p:nvPr>
            <p:ph type="title"/>
          </p:nvPr>
        </p:nvSpPr>
        <p:spPr>
          <a:xfrm>
            <a:off x="457200" y="137255"/>
            <a:ext cx="8229600" cy="779328"/>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900000"/>
              </a:buClr>
              <a:buSzPts val="3200"/>
              <a:buFont typeface="Arial"/>
              <a:buNone/>
              <a:defRPr sz="3200" b="0" i="0" u="none" strike="noStrike" cap="none">
                <a:solidFill>
                  <a:srgbClr val="9000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Shape 32"/>
          <p:cNvSpPr txBox="1">
            <a:spLocks noGrp="1"/>
          </p:cNvSpPr>
          <p:nvPr>
            <p:ph type="body" idx="1"/>
          </p:nvPr>
        </p:nvSpPr>
        <p:spPr>
          <a:xfrm>
            <a:off x="457200" y="1152276"/>
            <a:ext cx="8229600" cy="4973888"/>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ftr" idx="11"/>
          </p:nvPr>
        </p:nvSpPr>
        <p:spPr>
          <a:xfrm>
            <a:off x="3124200" y="6405195"/>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sldNum" idx="12"/>
          </p:nvPr>
        </p:nvSpPr>
        <p:spPr>
          <a:xfrm>
            <a:off x="6631352" y="6405195"/>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35" name="Shape 35"/>
          <p:cNvPicPr preferRelativeResize="0"/>
          <p:nvPr/>
        </p:nvPicPr>
        <p:blipFill rotWithShape="1">
          <a:blip r:embed="rId3">
            <a:alphaModFix amt="66000"/>
          </a:blip>
          <a:srcRect/>
          <a:stretch/>
        </p:blipFill>
        <p:spPr>
          <a:xfrm>
            <a:off x="322377" y="6396578"/>
            <a:ext cx="2725615" cy="354204"/>
          </a:xfrm>
          <a:prstGeom prst="rect">
            <a:avLst/>
          </a:prstGeom>
          <a:noFill/>
          <a:ln>
            <a:noFill/>
          </a:ln>
        </p:spPr>
      </p:pic>
      <p:cxnSp>
        <p:nvCxnSpPr>
          <p:cNvPr id="36" name="Shape 36"/>
          <p:cNvCxnSpPr/>
          <p:nvPr/>
        </p:nvCxnSpPr>
        <p:spPr>
          <a:xfrm>
            <a:off x="280827" y="1000677"/>
            <a:ext cx="8582347" cy="0"/>
          </a:xfrm>
          <a:prstGeom prst="straightConnector1">
            <a:avLst/>
          </a:prstGeom>
          <a:noFill/>
          <a:ln w="25400" cap="flat" cmpd="sng">
            <a:solidFill>
              <a:schemeClr val="accent6"/>
            </a:solidFill>
            <a:prstDash val="solid"/>
            <a:round/>
            <a:headEnd type="none" w="med" len="med"/>
            <a:tailEnd type="none" w="med" len="med"/>
          </a:ln>
          <a:effectLst>
            <a:outerShdw blurRad="40000" dist="20000" dir="5400000" rotWithShape="0">
              <a:srgbClr val="000000">
                <a:alpha val="37647"/>
              </a:srgbClr>
            </a:outerShdw>
          </a:effectLst>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7"/>
        <p:cNvGrpSpPr/>
        <p:nvPr/>
      </p:nvGrpSpPr>
      <p:grpSpPr>
        <a:xfrm>
          <a:off x="0" y="0"/>
          <a:ext cx="0" cy="0"/>
          <a:chOff x="0" y="0"/>
          <a:chExt cx="0" cy="0"/>
        </a:xfrm>
      </p:grpSpPr>
      <p:pic>
        <p:nvPicPr>
          <p:cNvPr id="38" name="Shape 38" descr="page.jpg"/>
          <p:cNvPicPr preferRelativeResize="0"/>
          <p:nvPr/>
        </p:nvPicPr>
        <p:blipFill rotWithShape="1">
          <a:blip r:embed="rId2">
            <a:alphaModFix amt="60000"/>
          </a:blip>
          <a:srcRect/>
          <a:stretch/>
        </p:blipFill>
        <p:spPr>
          <a:xfrm>
            <a:off x="0" y="0"/>
            <a:ext cx="9144000" cy="6858000"/>
          </a:xfrm>
          <a:prstGeom prst="rect">
            <a:avLst/>
          </a:prstGeom>
          <a:noFill/>
          <a:ln>
            <a:noFill/>
          </a:ln>
        </p:spPr>
      </p:pic>
      <p:sp>
        <p:nvSpPr>
          <p:cNvPr id="39" name="Shape 39"/>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Shape 40"/>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
        <p:nvSpPr>
          <p:cNvPr id="41" name="Shape 4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4"/>
        <p:cNvGrpSpPr/>
        <p:nvPr/>
      </p:nvGrpSpPr>
      <p:grpSpPr>
        <a:xfrm>
          <a:off x="0" y="0"/>
          <a:ext cx="0" cy="0"/>
          <a:chOff x="0" y="0"/>
          <a:chExt cx="0" cy="0"/>
        </a:xfrm>
      </p:grpSpPr>
      <p:pic>
        <p:nvPicPr>
          <p:cNvPr id="45" name="Shape 45" descr="page.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6" name="Shape 46"/>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Shape 47"/>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 name="Shape 49"/>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 name="Shape 5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 name="Shape 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2"/>
        <p:cNvGrpSpPr/>
        <p:nvPr/>
      </p:nvGrpSpPr>
      <p:grpSpPr>
        <a:xfrm>
          <a:off x="0" y="0"/>
          <a:ext cx="0" cy="0"/>
          <a:chOff x="0" y="0"/>
          <a:chExt cx="0" cy="0"/>
        </a:xfrm>
      </p:grpSpPr>
      <p:pic>
        <p:nvPicPr>
          <p:cNvPr id="53" name="Shape 53" descr="page.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54" name="Shape 5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Shape 55"/>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2"/>
        <p:cNvGrpSpPr/>
        <p:nvPr/>
      </p:nvGrpSpPr>
      <p:grpSpPr>
        <a:xfrm>
          <a:off x="0" y="0"/>
          <a:ext cx="0" cy="0"/>
          <a:chOff x="0" y="0"/>
          <a:chExt cx="0" cy="0"/>
        </a:xfrm>
      </p:grpSpPr>
      <p:pic>
        <p:nvPicPr>
          <p:cNvPr id="63" name="Shape 63" descr="page.jpg"/>
          <p:cNvPicPr preferRelativeResize="0"/>
          <p:nvPr/>
        </p:nvPicPr>
        <p:blipFill rotWithShape="1">
          <a:blip r:embed="rId2">
            <a:alphaModFix amt="60000"/>
          </a:blip>
          <a:srcRect/>
          <a:stretch/>
        </p:blipFill>
        <p:spPr>
          <a:xfrm>
            <a:off x="0" y="0"/>
            <a:ext cx="9144000" cy="6858000"/>
          </a:xfrm>
          <a:prstGeom prst="rect">
            <a:avLst/>
          </a:prstGeom>
          <a:noFill/>
          <a:ln>
            <a:noFill/>
          </a:ln>
        </p:spPr>
      </p:pic>
      <p:sp>
        <p:nvSpPr>
          <p:cNvPr id="64" name="Shape 6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Shape 6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8"/>
        <p:cNvGrpSpPr/>
        <p:nvPr/>
      </p:nvGrpSpPr>
      <p:grpSpPr>
        <a:xfrm>
          <a:off x="0" y="0"/>
          <a:ext cx="0" cy="0"/>
          <a:chOff x="0" y="0"/>
          <a:chExt cx="0" cy="0"/>
        </a:xfrm>
      </p:grpSpPr>
      <p:pic>
        <p:nvPicPr>
          <p:cNvPr id="69" name="Shape 69" descr="page.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70" name="Shape 70"/>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Shape 71"/>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76"/>
        <p:cNvGrpSpPr/>
        <p:nvPr/>
      </p:nvGrpSpPr>
      <p:grpSpPr>
        <a:xfrm>
          <a:off x="0" y="0"/>
          <a:ext cx="0" cy="0"/>
          <a:chOff x="0" y="0"/>
          <a:chExt cx="0" cy="0"/>
        </a:xfrm>
      </p:grpSpPr>
      <p:pic>
        <p:nvPicPr>
          <p:cNvPr id="77" name="Shape 77" descr="page.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78" name="Shape 78"/>
          <p:cNvSpPr txBox="1">
            <a:spLocks noGrp="1"/>
          </p:cNvSpPr>
          <p:nvPr>
            <p:ph type="title"/>
          </p:nvPr>
        </p:nvSpPr>
        <p:spPr>
          <a:xfrm>
            <a:off x="1792288" y="4535538"/>
            <a:ext cx="5486400" cy="60829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Shape 79"/>
          <p:cNvSpPr>
            <a:spLocks noGrp="1"/>
          </p:cNvSpPr>
          <p:nvPr>
            <p:ph type="pic" idx="2"/>
          </p:nvPr>
        </p:nvSpPr>
        <p:spPr>
          <a:xfrm>
            <a:off x="1792288" y="303292"/>
            <a:ext cx="54864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80" name="Shape 80"/>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page.jpg"/>
          <p:cNvPicPr preferRelativeResize="0"/>
          <p:nvPr/>
        </p:nvPicPr>
        <p:blipFill rotWithShape="1">
          <a:blip r:embed="rId13">
            <a:alphaModFix amt="61000"/>
          </a:blip>
          <a:srcRect/>
          <a:stretch/>
        </p:blipFill>
        <p:spPr>
          <a:xfrm>
            <a:off x="-14598" y="0"/>
            <a:ext cx="9144000" cy="6858000"/>
          </a:xfrm>
          <a:prstGeom prst="rect">
            <a:avLst/>
          </a:prstGeom>
          <a:noFill/>
          <a:ln>
            <a:noFill/>
          </a:ln>
        </p:spPr>
      </p:pic>
      <p:sp>
        <p:nvSpPr>
          <p:cNvPr id="11" name="Shape 1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Shape 12"/>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Shape 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hyperlink" Target="http://www.onlinelibrary.wiley.com/doi/full/10.1111/imr.12687." TargetMode="External"/><Relationship Id="rId3" Type="http://schemas.openxmlformats.org/officeDocument/2006/relationships/slideLayout" Target="../slideLayouts/slideLayout3.xml"/><Relationship Id="rId7" Type="http://schemas.openxmlformats.org/officeDocument/2006/relationships/hyperlink" Target="http://www.medicalxpress.com/news/2016-12-miami-neighborhood-zika-free.html."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www.sciencedirect.com/science/article/pii/S2468042716300483" TargetMode="External"/><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hyperlink" Target="http://www.cdc.gov/zika/index.html." TargetMode="External"/><Relationship Id="rId4" Type="http://schemas.openxmlformats.org/officeDocument/2006/relationships/notesSlide" Target="../notesSlides/notesSlide16.xml"/><Relationship Id="rId9" Type="http://schemas.openxmlformats.org/officeDocument/2006/relationships/hyperlink" Target="http://www.clipart.email/download/10179435.html"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notesSlide" Target="../notesSlides/notesSlide9.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Shape 101" descr="title.jpg"/>
          <p:cNvPicPr preferRelativeResize="0"/>
          <p:nvPr/>
        </p:nvPicPr>
        <p:blipFill rotWithShape="1">
          <a:blip r:embed="rId5">
            <a:alphaModFix/>
          </a:blip>
          <a:srcRect/>
          <a:stretch/>
        </p:blipFill>
        <p:spPr>
          <a:xfrm>
            <a:off x="0" y="0"/>
            <a:ext cx="9144000" cy="6858000"/>
          </a:xfrm>
          <a:prstGeom prst="rect">
            <a:avLst/>
          </a:prstGeom>
          <a:noFill/>
          <a:ln>
            <a:noFill/>
          </a:ln>
        </p:spPr>
      </p:pic>
      <p:sp>
        <p:nvSpPr>
          <p:cNvPr id="102" name="Shape 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Arial"/>
                <a:ea typeface="Arial"/>
                <a:cs typeface="Arial"/>
                <a:sym typeface="Arial"/>
              </a:rPr>
              <a:t>1</a:t>
            </a:fld>
            <a:endParaRPr sz="1200" b="0" i="0" u="none" strike="noStrike" cap="none">
              <a:solidFill>
                <a:srgbClr val="888888"/>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8B5EEC82-5E59-7441-B051-F3CBBA4F6C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21"/>
    </mc:Choice>
    <mc:Fallback xmlns="">
      <p:transition spd="slow" advTm="4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BBAFAA1-C71E-184C-BF9A-768638F25E85}"/>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a:t>
            </a:fld>
            <a:endParaRPr lang="en-US"/>
          </a:p>
        </p:txBody>
      </p:sp>
      <p:sp>
        <p:nvSpPr>
          <p:cNvPr id="6" name="Rectangle 5">
            <a:extLst>
              <a:ext uri="{FF2B5EF4-FFF2-40B4-BE49-F238E27FC236}">
                <a16:creationId xmlns:a16="http://schemas.microsoft.com/office/drawing/2014/main" id="{3BF4788E-87AF-F54D-BAA7-2C3DDF295BFB}"/>
              </a:ext>
            </a:extLst>
          </p:cNvPr>
          <p:cNvSpPr/>
          <p:nvPr/>
        </p:nvSpPr>
        <p:spPr>
          <a:xfrm>
            <a:off x="0" y="1844824"/>
            <a:ext cx="9144000" cy="2215991"/>
          </a:xfrm>
          <a:prstGeom prst="rect">
            <a:avLst/>
          </a:prstGeom>
        </p:spPr>
        <p:txBody>
          <a:bodyPr wrap="square">
            <a:spAutoFit/>
          </a:bodyPr>
          <a:lstStyle/>
          <a:p>
            <a:pPr algn="ctr"/>
            <a:r>
              <a:rPr lang="en-US" sz="13800" kern="1200" cap="all" dirty="0">
                <a:ln>
                  <a:solidFill>
                    <a:srgbClr val="9A2B1E"/>
                  </a:solidFill>
                </a:ln>
                <a:blipFill>
                  <a:blip r:embed="rId5">
                    <a:extLst>
                      <a:ext uri="{28A0092B-C50C-407E-A947-70E740481C1C}">
                        <a14:useLocalDpi xmlns:a14="http://schemas.microsoft.com/office/drawing/2010/main" val="0"/>
                      </a:ext>
                    </a:extLst>
                  </a:blip>
                  <a:tile tx="6350" ty="-127000" sx="65000" sy="64000" flip="none" algn="tl"/>
                </a:blipFill>
                <a:effectLst>
                  <a:outerShdw blurRad="50800" dist="38100" dir="2700000" algn="tl" rotWithShape="0">
                    <a:prstClr val="black">
                      <a:alpha val="40000"/>
                    </a:prstClr>
                  </a:outerShdw>
                </a:effectLst>
                <a:latin typeface="Rockwell Condensed" panose="02060603050405020104"/>
              </a:rPr>
              <a:t>Results</a:t>
            </a:r>
            <a:endParaRPr lang="en-US" sz="13800" dirty="0">
              <a:ln>
                <a:solidFill>
                  <a:srgbClr val="9A2B1E"/>
                </a:solidFill>
              </a:ln>
              <a:effectLst>
                <a:outerShdw blurRad="50800" dist="38100" dir="2700000" algn="tl" rotWithShape="0">
                  <a:prstClr val="black">
                    <a:alpha val="40000"/>
                  </a:prstClr>
                </a:outerShdw>
              </a:effectLst>
            </a:endParaRPr>
          </a:p>
        </p:txBody>
      </p:sp>
      <p:pic>
        <p:nvPicPr>
          <p:cNvPr id="7" name="Audio 6">
            <a:hlinkClick r:id="" action="ppaction://media"/>
            <a:extLst>
              <a:ext uri="{FF2B5EF4-FFF2-40B4-BE49-F238E27FC236}">
                <a16:creationId xmlns:a16="http://schemas.microsoft.com/office/drawing/2014/main" id="{7EDC889E-C3BF-CF42-94F9-1F7D6EB0B6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84465151"/>
      </p:ext>
    </p:extLst>
  </p:cSld>
  <p:clrMapOvr>
    <a:masterClrMapping/>
  </p:clrMapOvr>
  <mc:AlternateContent xmlns:mc="http://schemas.openxmlformats.org/markup-compatibility/2006" xmlns:p14="http://schemas.microsoft.com/office/powerpoint/2010/main">
    <mc:Choice Requires="p14">
      <p:transition spd="slow" p14:dur="2000" advTm="13786"/>
    </mc:Choice>
    <mc:Fallback xmlns="">
      <p:transition spd="slow" advTm="13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08AD19-DF53-8D4A-A428-4F20C3AF1659}"/>
              </a:ext>
            </a:extLst>
          </p:cNvPr>
          <p:cNvSpPr/>
          <p:nvPr/>
        </p:nvSpPr>
        <p:spPr>
          <a:xfrm rot="16200000">
            <a:off x="3701450" y="1194405"/>
            <a:ext cx="1944216" cy="9445955"/>
          </a:xfrm>
          <a:prstGeom prst="rect">
            <a:avLst/>
          </a:prstGeom>
          <a:solidFill>
            <a:srgbClr val="9A2B1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p:cNvSpPr>
            <a:spLocks noGrp="1"/>
          </p:cNvSpPr>
          <p:nvPr>
            <p:ph type="title"/>
          </p:nvPr>
        </p:nvSpPr>
        <p:spPr/>
        <p:txBody>
          <a:bodyPr/>
          <a:lstStyle/>
          <a:p>
            <a:r>
              <a:rPr lang="en-US" sz="6600" kern="1200" cap="all" dirty="0">
                <a:ln>
                  <a:solidFill>
                    <a:schemeClr val="tx1">
                      <a:lumMod val="75000"/>
                      <a:lumOff val="25000"/>
                    </a:schemeClr>
                  </a:solidFill>
                </a:ln>
                <a:solidFill>
                  <a:srgbClr val="FFFFFF"/>
                </a:solidFill>
                <a:effectLst>
                  <a:outerShdw blurRad="50800" dist="38100" dir="2700000" algn="tl" rotWithShape="0">
                    <a:prstClr val="black">
                      <a:alpha val="40000"/>
                    </a:prstClr>
                  </a:outerShdw>
                </a:effectLst>
                <a:latin typeface="Rockwell Condensed" panose="02060603050405020104"/>
                <a:ea typeface="+mj-ea"/>
                <a:cs typeface="+mj-cs"/>
              </a:rPr>
              <a:t>Real World Temperature</a:t>
            </a:r>
            <a:endParaRPr lang="en-US" sz="2000" dirty="0">
              <a:ln>
                <a:solidFill>
                  <a:schemeClr val="tx1">
                    <a:lumMod val="75000"/>
                    <a:lumOff val="25000"/>
                  </a:schemeClr>
                </a:solidFill>
              </a:ln>
              <a:effectLst>
                <a:outerShdw blurRad="50800" dist="38100" dir="2700000" algn="tl" rotWithShape="0">
                  <a:prstClr val="black">
                    <a:alpha val="40000"/>
                  </a:prstClr>
                </a:outerShdw>
              </a:effectLst>
              <a:latin typeface="Cambria" pitchFamily="18" charset="0"/>
            </a:endParaRPr>
          </a:p>
        </p:txBody>
      </p:sp>
      <p:sp>
        <p:nvSpPr>
          <p:cNvPr id="4" name="슬라이드 번호 개체 틀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a:t>
            </a:fld>
            <a:endParaRPr lang="en-US"/>
          </a:p>
        </p:txBody>
      </p:sp>
      <p:pic>
        <p:nvPicPr>
          <p:cNvPr id="6" name="Picture 5">
            <a:extLst>
              <a:ext uri="{FF2B5EF4-FFF2-40B4-BE49-F238E27FC236}">
                <a16:creationId xmlns:a16="http://schemas.microsoft.com/office/drawing/2014/main" id="{D7710680-98B5-7848-A822-DB01D4B56C5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0000"/>
                    </a14:imgEffect>
                  </a14:imgLayer>
                </a14:imgProps>
              </a:ext>
            </a:extLst>
          </a:blip>
          <a:srcRect l="8263" r="5000"/>
          <a:stretch/>
        </p:blipFill>
        <p:spPr>
          <a:xfrm>
            <a:off x="155144" y="1633885"/>
            <a:ext cx="8833712" cy="3919997"/>
          </a:xfrm>
          <a:prstGeom prst="rect">
            <a:avLst/>
          </a:prstGeom>
          <a:ln w="19050">
            <a:solidFill>
              <a:srgbClr val="9A2B1E"/>
            </a:solidFill>
          </a:ln>
          <a:effectLst>
            <a:outerShdw blurRad="50800" dist="38100" dir="2700000" algn="tl" rotWithShape="0">
              <a:prstClr val="black">
                <a:alpha val="40000"/>
              </a:prstClr>
            </a:outerShdw>
          </a:effectLst>
        </p:spPr>
      </p:pic>
      <p:pic>
        <p:nvPicPr>
          <p:cNvPr id="9" name="Audio 8">
            <a:hlinkClick r:id="" action="ppaction://media"/>
            <a:extLst>
              <a:ext uri="{FF2B5EF4-FFF2-40B4-BE49-F238E27FC236}">
                <a16:creationId xmlns:a16="http://schemas.microsoft.com/office/drawing/2014/main" id="{70DC4AB4-AACD-A94F-AC3C-86677EFB11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18475455"/>
      </p:ext>
    </p:extLst>
  </p:cSld>
  <p:clrMapOvr>
    <a:masterClrMapping/>
  </p:clrMapOvr>
  <mc:AlternateContent xmlns:mc="http://schemas.openxmlformats.org/markup-compatibility/2006" xmlns:p14="http://schemas.microsoft.com/office/powerpoint/2010/main">
    <mc:Choice Requires="p14">
      <p:transition spd="slow" p14:dur="2000" advTm="28288"/>
    </mc:Choice>
    <mc:Fallback xmlns="">
      <p:transition spd="slow" advTm="28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5073BD-9EE9-3149-90D2-F5A9259B4E47}"/>
              </a:ext>
            </a:extLst>
          </p:cNvPr>
          <p:cNvSpPr/>
          <p:nvPr/>
        </p:nvSpPr>
        <p:spPr>
          <a:xfrm rot="16200000">
            <a:off x="3701450" y="1194405"/>
            <a:ext cx="1944216" cy="9445955"/>
          </a:xfrm>
          <a:prstGeom prst="rect">
            <a:avLst/>
          </a:prstGeom>
          <a:solidFill>
            <a:srgbClr val="9A2B1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p:cNvSpPr>
            <a:spLocks noGrp="1"/>
          </p:cNvSpPr>
          <p:nvPr>
            <p:ph type="title"/>
          </p:nvPr>
        </p:nvSpPr>
        <p:spPr/>
        <p:txBody>
          <a:bodyPr/>
          <a:lstStyle/>
          <a:p>
            <a:r>
              <a:rPr lang="en-US" sz="5400" kern="1200" cap="all" dirty="0">
                <a:ln>
                  <a:solidFill>
                    <a:schemeClr val="tx1">
                      <a:lumMod val="75000"/>
                      <a:lumOff val="25000"/>
                    </a:schemeClr>
                  </a:solidFill>
                </a:ln>
                <a:solidFill>
                  <a:srgbClr val="FFFFFF"/>
                </a:solidFill>
                <a:effectLst>
                  <a:outerShdw blurRad="50800" dist="38100" dir="2700000" algn="tl" rotWithShape="0">
                    <a:prstClr val="black">
                      <a:alpha val="40000"/>
                    </a:prstClr>
                  </a:outerShdw>
                </a:effectLst>
                <a:latin typeface="Rockwell Condensed" panose="02060603050405020104"/>
                <a:ea typeface="+mj-ea"/>
                <a:cs typeface="+mj-cs"/>
              </a:rPr>
              <a:t>Temperature Effects on ZIKV</a:t>
            </a:r>
            <a:endParaRPr lang="en-US" sz="5400" dirty="0">
              <a:ln>
                <a:solidFill>
                  <a:schemeClr val="tx1">
                    <a:lumMod val="75000"/>
                    <a:lumOff val="25000"/>
                  </a:schemeClr>
                </a:solidFill>
              </a:ln>
              <a:effectLst>
                <a:outerShdw blurRad="50800" dist="38100" dir="2700000" algn="tl" rotWithShape="0">
                  <a:prstClr val="black">
                    <a:alpha val="40000"/>
                  </a:prstClr>
                </a:outerShdw>
              </a:effectLst>
              <a:latin typeface="Cambria" pitchFamily="18" charset="0"/>
            </a:endParaRPr>
          </a:p>
        </p:txBody>
      </p:sp>
      <p:sp>
        <p:nvSpPr>
          <p:cNvPr id="4" name="슬라이드 번호 개체 틀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a:t>
            </a:fld>
            <a:endParaRPr lang="en-US"/>
          </a:p>
        </p:txBody>
      </p:sp>
      <p:pic>
        <p:nvPicPr>
          <p:cNvPr id="12" name="Picture 11">
            <a:extLst>
              <a:ext uri="{FF2B5EF4-FFF2-40B4-BE49-F238E27FC236}">
                <a16:creationId xmlns:a16="http://schemas.microsoft.com/office/drawing/2014/main" id="{3A1D0010-B158-414B-B385-94AFB8C65BA1}"/>
              </a:ext>
            </a:extLst>
          </p:cNvPr>
          <p:cNvPicPr>
            <a:picLocks noChangeAspect="1"/>
          </p:cNvPicPr>
          <p:nvPr/>
        </p:nvPicPr>
        <p:blipFill rotWithShape="1">
          <a:blip r:embed="rId5"/>
          <a:srcRect l="6687" r="5001"/>
          <a:stretch/>
        </p:blipFill>
        <p:spPr>
          <a:xfrm>
            <a:off x="118823" y="1844824"/>
            <a:ext cx="8906354" cy="3858249"/>
          </a:xfrm>
          <a:prstGeom prst="rect">
            <a:avLst/>
          </a:prstGeom>
          <a:ln w="19050">
            <a:solidFill>
              <a:srgbClr val="9A2B1E"/>
            </a:solidFill>
          </a:ln>
          <a:effectLst>
            <a:outerShdw blurRad="50800" dist="38100" dir="2700000" algn="tl" rotWithShape="0">
              <a:prstClr val="black">
                <a:alpha val="40000"/>
              </a:prstClr>
            </a:outerShdw>
          </a:effectLst>
        </p:spPr>
      </p:pic>
      <p:pic>
        <p:nvPicPr>
          <p:cNvPr id="14" name="Audio 13">
            <a:hlinkClick r:id="" action="ppaction://media"/>
            <a:extLst>
              <a:ext uri="{FF2B5EF4-FFF2-40B4-BE49-F238E27FC236}">
                <a16:creationId xmlns:a16="http://schemas.microsoft.com/office/drawing/2014/main" id="{3F968248-A526-A54E-B391-CD01BF0958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36729166"/>
      </p:ext>
    </p:extLst>
  </p:cSld>
  <p:clrMapOvr>
    <a:masterClrMapping/>
  </p:clrMapOvr>
  <mc:AlternateContent xmlns:mc="http://schemas.openxmlformats.org/markup-compatibility/2006" xmlns:p14="http://schemas.microsoft.com/office/powerpoint/2010/main">
    <mc:Choice Requires="p14">
      <p:transition spd="slow" p14:dur="2000" advTm="33118"/>
    </mc:Choice>
    <mc:Fallback xmlns="">
      <p:transition spd="slow" advTm="33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740D118-2556-9B40-8C7C-68F45F4C19AF}"/>
              </a:ext>
            </a:extLst>
          </p:cNvPr>
          <p:cNvSpPr/>
          <p:nvPr/>
        </p:nvSpPr>
        <p:spPr>
          <a:xfrm rot="16200000">
            <a:off x="3701450" y="1194405"/>
            <a:ext cx="1944216" cy="9445955"/>
          </a:xfrm>
          <a:prstGeom prst="rect">
            <a:avLst/>
          </a:prstGeom>
          <a:solidFill>
            <a:srgbClr val="9A2B1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p:cNvSpPr>
            <a:spLocks noGrp="1"/>
          </p:cNvSpPr>
          <p:nvPr>
            <p:ph type="title"/>
          </p:nvPr>
        </p:nvSpPr>
        <p:spPr/>
        <p:txBody>
          <a:bodyPr/>
          <a:lstStyle/>
          <a:p>
            <a:r>
              <a:rPr lang="en-US" sz="8000" kern="1200" cap="all" dirty="0">
                <a:ln>
                  <a:solidFill>
                    <a:schemeClr val="tx1">
                      <a:lumMod val="75000"/>
                      <a:lumOff val="25000"/>
                    </a:schemeClr>
                  </a:solidFill>
                </a:ln>
                <a:solidFill>
                  <a:srgbClr val="FFFFFF"/>
                </a:solidFill>
                <a:effectLst>
                  <a:outerShdw blurRad="50800" dist="38100" dir="2700000" algn="tl" rotWithShape="0">
                    <a:prstClr val="black">
                      <a:alpha val="40000"/>
                    </a:prstClr>
                  </a:outerShdw>
                </a:effectLst>
                <a:latin typeface="Rockwell Condensed" panose="02060603050405020104"/>
                <a:ea typeface="+mj-ea"/>
                <a:cs typeface="+mj-cs"/>
              </a:rPr>
              <a:t>Babies</a:t>
            </a:r>
            <a:endParaRPr lang="en-US" dirty="0">
              <a:ln>
                <a:solidFill>
                  <a:schemeClr val="tx1">
                    <a:lumMod val="75000"/>
                    <a:lumOff val="25000"/>
                  </a:schemeClr>
                </a:solidFill>
              </a:ln>
              <a:effectLst>
                <a:outerShdw blurRad="50800" dist="38100" dir="2700000" algn="tl" rotWithShape="0">
                  <a:prstClr val="black">
                    <a:alpha val="40000"/>
                  </a:prstClr>
                </a:outerShdw>
              </a:effectLst>
              <a:latin typeface="Cambria" pitchFamily="18" charset="0"/>
            </a:endParaRPr>
          </a:p>
        </p:txBody>
      </p:sp>
      <p:sp>
        <p:nvSpPr>
          <p:cNvPr id="4" name="슬라이드 번호 개체 틀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a:t>
            </a:fld>
            <a:endParaRPr lang="en-US"/>
          </a:p>
        </p:txBody>
      </p:sp>
      <p:pic>
        <p:nvPicPr>
          <p:cNvPr id="8" name="Picture 7">
            <a:extLst>
              <a:ext uri="{FF2B5EF4-FFF2-40B4-BE49-F238E27FC236}">
                <a16:creationId xmlns:a16="http://schemas.microsoft.com/office/drawing/2014/main" id="{E0359EC2-791D-3946-B387-BBDADBF7044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0000"/>
                    </a14:imgEffect>
                    <a14:imgEffect>
                      <a14:brightnessContrast bright="-2000"/>
                    </a14:imgEffect>
                  </a14:imgLayer>
                </a14:imgProps>
              </a:ext>
            </a:extLst>
          </a:blip>
          <a:srcRect l="8263" r="5900"/>
          <a:stretch/>
        </p:blipFill>
        <p:spPr>
          <a:xfrm>
            <a:off x="173852" y="1700808"/>
            <a:ext cx="8796296" cy="3960440"/>
          </a:xfrm>
          <a:prstGeom prst="rect">
            <a:avLst/>
          </a:prstGeom>
          <a:ln w="19050">
            <a:solidFill>
              <a:srgbClr val="9A2B1E"/>
            </a:solidFill>
          </a:ln>
          <a:effectLst>
            <a:outerShdw blurRad="50800" dist="38100" dir="2700000" algn="tl" rotWithShape="0">
              <a:prstClr val="black">
                <a:alpha val="40000"/>
              </a:prstClr>
            </a:outerShdw>
          </a:effectLst>
        </p:spPr>
      </p:pic>
      <p:pic>
        <p:nvPicPr>
          <p:cNvPr id="10" name="Audio 9">
            <a:hlinkClick r:id="" action="ppaction://media"/>
            <a:extLst>
              <a:ext uri="{FF2B5EF4-FFF2-40B4-BE49-F238E27FC236}">
                <a16:creationId xmlns:a16="http://schemas.microsoft.com/office/drawing/2014/main" id="{C409F5C0-479C-4845-BD64-7DD549EF38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96082973"/>
      </p:ext>
    </p:extLst>
  </p:cSld>
  <p:clrMapOvr>
    <a:masterClrMapping/>
  </p:clrMapOvr>
  <mc:AlternateContent xmlns:mc="http://schemas.openxmlformats.org/markup-compatibility/2006" xmlns:p14="http://schemas.microsoft.com/office/powerpoint/2010/main">
    <mc:Choice Requires="p14">
      <p:transition spd="slow" p14:dur="2000" advTm="43546"/>
    </mc:Choice>
    <mc:Fallback xmlns="">
      <p:transition spd="slow" advTm="43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0865FE-3370-654E-9613-71D7A725BBC1}"/>
              </a:ext>
            </a:extLst>
          </p:cNvPr>
          <p:cNvSpPr/>
          <p:nvPr/>
        </p:nvSpPr>
        <p:spPr>
          <a:xfrm rot="16200000">
            <a:off x="3701450" y="1194405"/>
            <a:ext cx="1944216" cy="9445955"/>
          </a:xfrm>
          <a:prstGeom prst="rect">
            <a:avLst/>
          </a:prstGeom>
          <a:solidFill>
            <a:srgbClr val="9A2B1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p:cNvSpPr>
            <a:spLocks noGrp="1"/>
          </p:cNvSpPr>
          <p:nvPr>
            <p:ph type="title"/>
          </p:nvPr>
        </p:nvSpPr>
        <p:spPr/>
        <p:txBody>
          <a:bodyPr/>
          <a:lstStyle/>
          <a:p>
            <a:r>
              <a:rPr lang="en-US" sz="8000" kern="1200" cap="all" dirty="0">
                <a:ln>
                  <a:solidFill>
                    <a:schemeClr val="tx1">
                      <a:lumMod val="75000"/>
                      <a:lumOff val="25000"/>
                    </a:schemeClr>
                  </a:solidFill>
                </a:ln>
                <a:solidFill>
                  <a:srgbClr val="FFFFFF"/>
                </a:solidFill>
                <a:effectLst>
                  <a:outerShdw blurRad="50800" dist="38100" dir="2700000" algn="tl" rotWithShape="0">
                    <a:prstClr val="black">
                      <a:alpha val="40000"/>
                    </a:prstClr>
                  </a:outerShdw>
                </a:effectLst>
                <a:latin typeface="Rockwell Condensed" panose="02060603050405020104"/>
                <a:ea typeface="+mj-ea"/>
                <a:cs typeface="+mj-cs"/>
              </a:rPr>
              <a:t>Babies &amp; Humans</a:t>
            </a:r>
            <a:endParaRPr lang="en-US" dirty="0">
              <a:ln>
                <a:solidFill>
                  <a:schemeClr val="tx1">
                    <a:lumMod val="75000"/>
                    <a:lumOff val="25000"/>
                  </a:schemeClr>
                </a:solidFill>
              </a:ln>
              <a:effectLst>
                <a:outerShdw blurRad="50800" dist="38100" dir="2700000" algn="tl" rotWithShape="0">
                  <a:prstClr val="black">
                    <a:alpha val="40000"/>
                  </a:prstClr>
                </a:outerShdw>
              </a:effectLst>
              <a:latin typeface="Cambria" pitchFamily="18" charset="0"/>
            </a:endParaRPr>
          </a:p>
        </p:txBody>
      </p:sp>
      <p:sp>
        <p:nvSpPr>
          <p:cNvPr id="4" name="슬라이드 번호 개체 틀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a:t>
            </a:fld>
            <a:endParaRPr lang="en-US"/>
          </a:p>
        </p:txBody>
      </p:sp>
      <p:pic>
        <p:nvPicPr>
          <p:cNvPr id="5" name="Picture 4">
            <a:extLst>
              <a:ext uri="{FF2B5EF4-FFF2-40B4-BE49-F238E27FC236}">
                <a16:creationId xmlns:a16="http://schemas.microsoft.com/office/drawing/2014/main" id="{94BD5A3F-E5A5-544D-A2F0-9A5A611EE53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0000"/>
                    </a14:imgEffect>
                    <a14:imgEffect>
                      <a14:brightnessContrast bright="-2000"/>
                    </a14:imgEffect>
                  </a14:imgLayer>
                </a14:imgProps>
              </a:ext>
            </a:extLst>
          </a:blip>
          <a:srcRect l="8263" r="5000"/>
          <a:stretch/>
        </p:blipFill>
        <p:spPr>
          <a:xfrm>
            <a:off x="138336" y="1628800"/>
            <a:ext cx="8867328" cy="3972028"/>
          </a:xfrm>
          <a:prstGeom prst="rect">
            <a:avLst/>
          </a:prstGeom>
          <a:ln w="19050">
            <a:solidFill>
              <a:srgbClr val="9A2B1E"/>
            </a:solidFill>
          </a:ln>
          <a:effectLst>
            <a:outerShdw blurRad="50800" dist="38100" dir="2700000" algn="tl" rotWithShape="0">
              <a:prstClr val="black">
                <a:alpha val="40000"/>
              </a:prstClr>
            </a:outerShdw>
          </a:effectLst>
        </p:spPr>
      </p:pic>
      <p:pic>
        <p:nvPicPr>
          <p:cNvPr id="6" name="Audio 5">
            <a:hlinkClick r:id="" action="ppaction://media"/>
            <a:extLst>
              <a:ext uri="{FF2B5EF4-FFF2-40B4-BE49-F238E27FC236}">
                <a16:creationId xmlns:a16="http://schemas.microsoft.com/office/drawing/2014/main" id="{02F17D82-4E87-C64C-9492-E153D70FCA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62411733"/>
      </p:ext>
    </p:extLst>
  </p:cSld>
  <p:clrMapOvr>
    <a:masterClrMapping/>
  </p:clrMapOvr>
  <mc:AlternateContent xmlns:mc="http://schemas.openxmlformats.org/markup-compatibility/2006" xmlns:p14="http://schemas.microsoft.com/office/powerpoint/2010/main">
    <mc:Choice Requires="p14">
      <p:transition spd="slow" p14:dur="2000" advTm="32605"/>
    </mc:Choice>
    <mc:Fallback xmlns="">
      <p:transition spd="slow" advTm="32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sz="5400" kern="1200" cap="all" dirty="0">
                <a:ln>
                  <a:solidFill>
                    <a:schemeClr val="tx1"/>
                  </a:solidFill>
                </a:ln>
                <a:blipFill dpi="0" rotWithShape="1">
                  <a:blip r:embed="rId5"/>
                  <a:srcRect/>
                  <a:tile tx="6350" ty="-127000" sx="65000" sy="64000" flip="none" algn="tl"/>
                </a:blipFill>
                <a:effectLst>
                  <a:outerShdw blurRad="50800" dist="38100" dir="2700000" algn="tl" rotWithShape="0">
                    <a:prstClr val="black">
                      <a:alpha val="40000"/>
                    </a:prstClr>
                  </a:outerShdw>
                </a:effectLst>
                <a:latin typeface="Rockwell Condensed" panose="02060603050405020104"/>
                <a:ea typeface="+mj-ea"/>
                <a:cs typeface="+mj-cs"/>
              </a:rPr>
              <a:t>Conclusion and Future work</a:t>
            </a:r>
            <a:endParaRPr lang="en-US" sz="1600" dirty="0">
              <a:ln>
                <a:solidFill>
                  <a:schemeClr val="tx1"/>
                </a:solidFill>
              </a:ln>
              <a:effectLst>
                <a:outerShdw blurRad="50800" dist="38100" dir="2700000" algn="tl" rotWithShape="0">
                  <a:prstClr val="black">
                    <a:alpha val="40000"/>
                  </a:prstClr>
                </a:outerShdw>
              </a:effectLst>
              <a:latin typeface="Cambria" pitchFamily="18" charset="0"/>
            </a:endParaRPr>
          </a:p>
        </p:txBody>
      </p:sp>
      <p:sp>
        <p:nvSpPr>
          <p:cNvPr id="3" name="텍스트 개체 틀 2"/>
          <p:cNvSpPr>
            <a:spLocks noGrp="1"/>
          </p:cNvSpPr>
          <p:nvPr>
            <p:ph type="body" idx="1"/>
          </p:nvPr>
        </p:nvSpPr>
        <p:spPr/>
        <p:txBody>
          <a:bodyPr/>
          <a:lstStyle/>
          <a:p>
            <a:pPr>
              <a:lnSpc>
                <a:spcPct val="150000"/>
              </a:lnSpc>
              <a:buClr>
                <a:srgbClr val="9A2B1E"/>
              </a:buClr>
              <a:buFont typeface="Wingdings" pitchFamily="2" charset="2"/>
              <a:buChar char="q"/>
            </a:pPr>
            <a:r>
              <a:rPr lang="en-US" sz="2400" dirty="0">
                <a:latin typeface="Rockwell Condensed" panose="02060603050405020104" pitchFamily="18" charset="77"/>
              </a:rPr>
              <a:t>Our model is unique in the sense it accounts explicitly for temperature effects and confirms the importance of temperature in ZIKV dynamics.</a:t>
            </a:r>
          </a:p>
          <a:p>
            <a:pPr marL="50800" indent="0">
              <a:lnSpc>
                <a:spcPct val="150000"/>
              </a:lnSpc>
              <a:buClr>
                <a:srgbClr val="9A2B1E"/>
              </a:buClr>
              <a:buNone/>
            </a:pPr>
            <a:endParaRPr lang="en-US" sz="2400" dirty="0">
              <a:latin typeface="Rockwell Condensed" panose="02060603050405020104" pitchFamily="18" charset="77"/>
            </a:endParaRPr>
          </a:p>
          <a:p>
            <a:pPr>
              <a:lnSpc>
                <a:spcPct val="150000"/>
              </a:lnSpc>
              <a:buClr>
                <a:srgbClr val="9A2B1E"/>
              </a:buClr>
              <a:buFont typeface="Wingdings" pitchFamily="2" charset="2"/>
              <a:buChar char="q"/>
            </a:pPr>
            <a:r>
              <a:rPr lang="en-US" sz="2400" dirty="0">
                <a:latin typeface="Rockwell Condensed" panose="02060603050405020104" pitchFamily="18" charset="77"/>
              </a:rPr>
              <a:t>In future work I would like to develop a more robust code that is easily adaptable to different parameters.</a:t>
            </a:r>
          </a:p>
          <a:p>
            <a:pPr>
              <a:lnSpc>
                <a:spcPct val="150000"/>
              </a:lnSpc>
              <a:buClr>
                <a:srgbClr val="9A2B1E"/>
              </a:buClr>
              <a:buFont typeface="Wingdings" pitchFamily="2" charset="2"/>
              <a:buChar char="q"/>
            </a:pPr>
            <a:r>
              <a:rPr lang="en-US" sz="2400" dirty="0">
                <a:latin typeface="Rockwell Condensed" panose="02060603050405020104" pitchFamily="18" charset="77"/>
              </a:rPr>
              <a:t>Also, this model should be furthered to include temperature from locations such as Brazil and St. George, Utah.</a:t>
            </a:r>
          </a:p>
        </p:txBody>
      </p:sp>
      <p:sp>
        <p:nvSpPr>
          <p:cNvPr id="4" name="슬라이드 번호 개체 틀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a:t>
            </a:fld>
            <a:endParaRPr lang="en-US"/>
          </a:p>
        </p:txBody>
      </p:sp>
      <p:pic>
        <p:nvPicPr>
          <p:cNvPr id="6" name="Audio 5">
            <a:hlinkClick r:id="" action="ppaction://media"/>
            <a:extLst>
              <a:ext uri="{FF2B5EF4-FFF2-40B4-BE49-F238E27FC236}">
                <a16:creationId xmlns:a16="http://schemas.microsoft.com/office/drawing/2014/main" id="{91EC9BED-DEE6-114B-B586-DB71ED86FF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7592333"/>
      </p:ext>
    </p:extLst>
  </p:cSld>
  <p:clrMapOvr>
    <a:masterClrMapping/>
  </p:clrMapOvr>
  <mc:AlternateContent xmlns:mc="http://schemas.openxmlformats.org/markup-compatibility/2006" xmlns:p14="http://schemas.microsoft.com/office/powerpoint/2010/main">
    <mc:Choice Requires="p14">
      <p:transition spd="slow" p14:dur="2000" advTm="41846"/>
    </mc:Choice>
    <mc:Fallback xmlns="">
      <p:transition spd="slow" advTm="41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48573" y="-219237"/>
            <a:ext cx="8229600" cy="1231998"/>
          </a:xfrm>
        </p:spPr>
        <p:txBody>
          <a:bodyPr anchor="t"/>
          <a:lstStyle/>
          <a:p>
            <a:pPr lvl="0" algn="l">
              <a:lnSpc>
                <a:spcPct val="90000"/>
              </a:lnSpc>
              <a:spcBef>
                <a:spcPts val="1200"/>
              </a:spcBef>
              <a:buClr>
                <a:srgbClr val="D34817">
                  <a:lumMod val="75000"/>
                </a:srgbClr>
              </a:buClr>
              <a:buSzPct val="85000"/>
            </a:pPr>
            <a:r>
              <a:rPr lang="en-US" sz="8000" kern="1200" dirty="0">
                <a:ln>
                  <a:solidFill>
                    <a:schemeClr val="tx1"/>
                  </a:solidFill>
                </a:ln>
                <a:blipFill>
                  <a:blip r:embed="rId5"/>
                  <a:tile tx="6350" ty="-127000" sx="65000" sy="64000" flip="none" algn="tl"/>
                </a:blipFill>
                <a:effectLst>
                  <a:outerShdw blurRad="50800" dist="38100" dir="2700000" algn="tl" rotWithShape="0">
                    <a:prstClr val="black">
                      <a:alpha val="40000"/>
                    </a:prstClr>
                  </a:outerShdw>
                </a:effectLst>
                <a:latin typeface="Rockwell Condensed" panose="02060603050405020104"/>
                <a:ea typeface="+mn-ea"/>
                <a:cs typeface="+mn-cs"/>
              </a:rPr>
              <a:t>References</a:t>
            </a:r>
            <a:br>
              <a:rPr lang="en-US" sz="13800" kern="1200" dirty="0">
                <a:ln>
                  <a:solidFill>
                    <a:prstClr val="black"/>
                  </a:solidFill>
                </a:ln>
                <a:blipFill>
                  <a:blip r:embed="rId5"/>
                  <a:tile tx="6350" ty="-127000" sx="65000" sy="64000" flip="none" algn="tl"/>
                </a:blipFill>
                <a:latin typeface="Rockwell Condensed" panose="02060603050405020104"/>
                <a:ea typeface="+mn-ea"/>
                <a:cs typeface="+mn-cs"/>
              </a:rPr>
            </a:br>
            <a:endParaRPr lang="en-US" dirty="0"/>
          </a:p>
        </p:txBody>
      </p:sp>
      <p:sp>
        <p:nvSpPr>
          <p:cNvPr id="3" name="텍스트 개체 틀 2"/>
          <p:cNvSpPr>
            <a:spLocks noGrp="1"/>
          </p:cNvSpPr>
          <p:nvPr>
            <p:ph type="body" idx="1"/>
          </p:nvPr>
        </p:nvSpPr>
        <p:spPr>
          <a:xfrm>
            <a:off x="457200" y="1152276"/>
            <a:ext cx="8229600" cy="5805116"/>
          </a:xfrm>
        </p:spPr>
        <p:txBody>
          <a:bodyPr/>
          <a:lstStyle/>
          <a:p>
            <a:pPr marL="508000" indent="-457200">
              <a:buClr>
                <a:srgbClr val="9A2B1E"/>
              </a:buClr>
              <a:buFont typeface="+mj-lt"/>
              <a:buAutoNum type="arabicParenR"/>
            </a:pPr>
            <a:r>
              <a:rPr lang="en-US" sz="1900" dirty="0" err="1">
                <a:latin typeface="Rockwell" panose="02060603020205020403" pitchFamily="18" charset="77"/>
              </a:rPr>
              <a:t>Agusto</a:t>
            </a:r>
            <a:r>
              <a:rPr lang="en-US" sz="1900" dirty="0">
                <a:latin typeface="Rockwell" panose="02060603020205020403" pitchFamily="18" charset="77"/>
              </a:rPr>
              <a:t>, F.B., et al. “Mathematical Model of Zika Virus with Vertical Transmission.” </a:t>
            </a:r>
            <a:r>
              <a:rPr lang="en-US" sz="1900" i="1" dirty="0">
                <a:latin typeface="Rockwell" panose="02060603020205020403" pitchFamily="18" charset="77"/>
              </a:rPr>
              <a:t>Infectious Disease Modelling</a:t>
            </a:r>
            <a:r>
              <a:rPr lang="en-US" sz="1900" dirty="0">
                <a:latin typeface="Rockwell" panose="02060603020205020403" pitchFamily="18" charset="77"/>
              </a:rPr>
              <a:t>, Elsevier, 23 May 2017, </a:t>
            </a:r>
            <a:r>
              <a:rPr lang="en-US" sz="1900" dirty="0">
                <a:latin typeface="Rockwell" panose="02060603020205020403" pitchFamily="18" charset="77"/>
                <a:hlinkClick r:id="rId6">
                  <a:extLst>
                    <a:ext uri="{A12FA001-AC4F-418D-AE19-62706E023703}">
                      <ahyp:hlinkClr xmlns:ahyp="http://schemas.microsoft.com/office/drawing/2018/hyperlinkcolor" val="tx"/>
                    </a:ext>
                  </a:extLst>
                </a:hlinkClick>
              </a:rPr>
              <a:t>www.sciencedirect.com/science/article/pii/S2468042716300483</a:t>
            </a:r>
            <a:r>
              <a:rPr lang="en-US" sz="1900" dirty="0">
                <a:latin typeface="Rockwell" panose="02060603020205020403" pitchFamily="18" charset="77"/>
              </a:rPr>
              <a:t>.</a:t>
            </a:r>
          </a:p>
          <a:p>
            <a:pPr marL="508000" indent="-457200">
              <a:buClr>
                <a:srgbClr val="9A2B1E"/>
              </a:buClr>
              <a:buFont typeface="+mj-lt"/>
              <a:buAutoNum type="arabicParenR"/>
            </a:pPr>
            <a:r>
              <a:rPr lang="en-US" sz="1900" dirty="0">
                <a:latin typeface="Rockwell" panose="02060603020205020403" pitchFamily="18" charset="77"/>
              </a:rPr>
              <a:t>“Another Miami Neighborhood Now Zika-Free.” </a:t>
            </a:r>
            <a:r>
              <a:rPr lang="en-US" sz="1900" i="1" dirty="0">
                <a:latin typeface="Rockwell" panose="02060603020205020403" pitchFamily="18" charset="77"/>
              </a:rPr>
              <a:t>Another Miami Neighborhood Now Zika-Free</a:t>
            </a:r>
            <a:r>
              <a:rPr lang="en-US" sz="1900" dirty="0">
                <a:latin typeface="Rockwell" panose="02060603020205020403" pitchFamily="18" charset="77"/>
              </a:rPr>
              <a:t>, Medical Press, 3 Dec. 2016, </a:t>
            </a:r>
            <a:r>
              <a:rPr lang="en-US" sz="1900" dirty="0">
                <a:solidFill>
                  <a:schemeClr val="tx1">
                    <a:lumMod val="85000"/>
                    <a:lumOff val="15000"/>
                  </a:schemeClr>
                </a:solidFill>
                <a:latin typeface="Rockwell" panose="02060603020205020403" pitchFamily="18" charset="77"/>
                <a:hlinkClick r:id="rId7">
                  <a:extLst>
                    <a:ext uri="{A12FA001-AC4F-418D-AE19-62706E023703}">
                      <ahyp:hlinkClr xmlns:ahyp="http://schemas.microsoft.com/office/drawing/2018/hyperlinkcolor" val="tx"/>
                    </a:ext>
                  </a:extLst>
                </a:hlinkClick>
              </a:rPr>
              <a:t>www.medicalxpress.com/news/2016-12-miami-neighborhood-zika-free.html.</a:t>
            </a:r>
            <a:endParaRPr lang="en-US" sz="1900" dirty="0">
              <a:solidFill>
                <a:schemeClr val="tx1">
                  <a:lumMod val="85000"/>
                  <a:lumOff val="15000"/>
                </a:schemeClr>
              </a:solidFill>
              <a:latin typeface="Rockwell" panose="02060603020205020403" pitchFamily="18" charset="77"/>
            </a:endParaRPr>
          </a:p>
          <a:p>
            <a:pPr marL="508000" indent="-457200">
              <a:buClr>
                <a:srgbClr val="9A2B1E"/>
              </a:buClr>
              <a:buFont typeface="+mj-lt"/>
              <a:buAutoNum type="arabicParenR"/>
            </a:pPr>
            <a:r>
              <a:rPr lang="en-US" sz="1900" dirty="0">
                <a:latin typeface="Rockwell" panose="02060603020205020403" pitchFamily="18" charset="77"/>
              </a:rPr>
              <a:t>Best, Katharine, and Alan S </a:t>
            </a:r>
            <a:r>
              <a:rPr lang="en-US" sz="1900" dirty="0" err="1">
                <a:latin typeface="Rockwell" panose="02060603020205020403" pitchFamily="18" charset="77"/>
              </a:rPr>
              <a:t>Perelson</a:t>
            </a:r>
            <a:r>
              <a:rPr lang="en-US" sz="1900" dirty="0">
                <a:latin typeface="Rockwell" panose="02060603020205020403" pitchFamily="18" charset="77"/>
              </a:rPr>
              <a:t>. “Mathematical Modeling of within‐Host Zika Virus Dynamics.” </a:t>
            </a:r>
            <a:r>
              <a:rPr lang="en-US" sz="1900" i="1" dirty="0">
                <a:latin typeface="Rockwell" panose="02060603020205020403" pitchFamily="18" charset="77"/>
              </a:rPr>
              <a:t>Wiley Online Library</a:t>
            </a:r>
            <a:r>
              <a:rPr lang="en-US" sz="1900" dirty="0">
                <a:latin typeface="Rockwell" panose="02060603020205020403" pitchFamily="18" charset="77"/>
              </a:rPr>
              <a:t>, John Wiley &amp; Sons, Ltd, 11 Aug. 2018, </a:t>
            </a:r>
            <a:r>
              <a:rPr lang="en-US" sz="1900" dirty="0">
                <a:solidFill>
                  <a:schemeClr val="tx1">
                    <a:lumMod val="85000"/>
                    <a:lumOff val="15000"/>
                  </a:schemeClr>
                </a:solidFill>
                <a:latin typeface="Rockwell" panose="02060603020205020403" pitchFamily="18" charset="77"/>
                <a:hlinkClick r:id="rId8">
                  <a:extLst>
                    <a:ext uri="{A12FA001-AC4F-418D-AE19-62706E023703}">
                      <ahyp:hlinkClr xmlns:ahyp="http://schemas.microsoft.com/office/drawing/2018/hyperlinkcolor" val="tx"/>
                    </a:ext>
                  </a:extLst>
                </a:hlinkClick>
              </a:rPr>
              <a:t>www.onlinelibrary.wiley.com/doi/full/10.1111/imr.12687.</a:t>
            </a:r>
            <a:endParaRPr lang="en-US" sz="1900" dirty="0">
              <a:solidFill>
                <a:schemeClr val="tx1">
                  <a:lumMod val="85000"/>
                  <a:lumOff val="15000"/>
                </a:schemeClr>
              </a:solidFill>
              <a:latin typeface="Rockwell" panose="02060603020205020403" pitchFamily="18" charset="77"/>
            </a:endParaRPr>
          </a:p>
          <a:p>
            <a:pPr marL="508000" indent="-457200">
              <a:buClr>
                <a:srgbClr val="9A2B1E"/>
              </a:buClr>
              <a:buFont typeface="+mj-lt"/>
              <a:buAutoNum type="arabicParenR"/>
            </a:pPr>
            <a:r>
              <a:rPr lang="en-US" sz="1900" dirty="0">
                <a:latin typeface="Rockwell" panose="02060603020205020403" pitchFamily="18" charset="77"/>
              </a:rPr>
              <a:t>“Zika Virus Clipart #10179435.” </a:t>
            </a:r>
            <a:r>
              <a:rPr lang="en-US" sz="1900" i="1" dirty="0">
                <a:latin typeface="Rockwell" panose="02060603020205020403" pitchFamily="18" charset="77"/>
              </a:rPr>
              <a:t>Clipart</a:t>
            </a:r>
            <a:r>
              <a:rPr lang="en-US" sz="1900" dirty="0">
                <a:latin typeface="Rockwell" panose="02060603020205020403" pitchFamily="18" charset="77"/>
              </a:rPr>
              <a:t>, </a:t>
            </a:r>
            <a:r>
              <a:rPr lang="en-US" sz="1900" dirty="0">
                <a:latin typeface="Rockwell" panose="02060603020205020403" pitchFamily="18" charset="77"/>
                <a:hlinkClick r:id="rId9">
                  <a:extLst>
                    <a:ext uri="{A12FA001-AC4F-418D-AE19-62706E023703}">
                      <ahyp:hlinkClr xmlns:ahyp="http://schemas.microsoft.com/office/drawing/2018/hyperlinkcolor" val="tx"/>
                    </a:ext>
                  </a:extLst>
                </a:hlinkClick>
              </a:rPr>
              <a:t>www.clipart.email/download/10179435.html</a:t>
            </a:r>
            <a:r>
              <a:rPr lang="en-US" sz="1900" dirty="0">
                <a:latin typeface="Rockwell" panose="02060603020205020403" pitchFamily="18" charset="77"/>
              </a:rPr>
              <a:t>.</a:t>
            </a:r>
          </a:p>
          <a:p>
            <a:pPr marL="508000" indent="-457200">
              <a:buClr>
                <a:srgbClr val="9A2B1E"/>
              </a:buClr>
              <a:buFont typeface="+mj-lt"/>
              <a:buAutoNum type="arabicParenR"/>
            </a:pPr>
            <a:r>
              <a:rPr lang="en-US" sz="1900" dirty="0">
                <a:latin typeface="Rockwell" panose="02060603020205020403" pitchFamily="18" charset="77"/>
              </a:rPr>
              <a:t>“Zika Virus.” </a:t>
            </a:r>
            <a:r>
              <a:rPr lang="en-US" sz="1900" i="1" dirty="0">
                <a:latin typeface="Rockwell" panose="02060603020205020403" pitchFamily="18" charset="77"/>
              </a:rPr>
              <a:t>Centers for Disease Control and Prevention</a:t>
            </a:r>
            <a:r>
              <a:rPr lang="en-US" sz="1900" dirty="0">
                <a:latin typeface="Rockwell" panose="02060603020205020403" pitchFamily="18" charset="77"/>
              </a:rPr>
              <a:t>, Centers for Disease Control and Prevention, 20 Nov. 2019, </a:t>
            </a:r>
            <a:r>
              <a:rPr lang="en-US" sz="1900" dirty="0">
                <a:solidFill>
                  <a:schemeClr val="tx1">
                    <a:lumMod val="85000"/>
                    <a:lumOff val="15000"/>
                  </a:schemeClr>
                </a:solidFill>
                <a:latin typeface="Rockwell" panose="02060603020205020403" pitchFamily="18" charset="77"/>
                <a:hlinkClick r:id="rId10">
                  <a:extLst>
                    <a:ext uri="{A12FA001-AC4F-418D-AE19-62706E023703}">
                      <ahyp:hlinkClr xmlns:ahyp="http://schemas.microsoft.com/office/drawing/2018/hyperlinkcolor" val="tx"/>
                    </a:ext>
                  </a:extLst>
                </a:hlinkClick>
              </a:rPr>
              <a:t>www.cdc.gov/zika/index.html.</a:t>
            </a:r>
            <a:endParaRPr lang="en-US" sz="1900" dirty="0">
              <a:solidFill>
                <a:schemeClr val="tx1">
                  <a:lumMod val="85000"/>
                  <a:lumOff val="15000"/>
                </a:schemeClr>
              </a:solidFill>
              <a:latin typeface="Rockwell" panose="02060603020205020403" pitchFamily="18" charset="77"/>
            </a:endParaRPr>
          </a:p>
          <a:p>
            <a:pPr marL="50800" indent="0">
              <a:buNone/>
            </a:pPr>
            <a:endParaRPr lang="en-US" sz="2400" dirty="0"/>
          </a:p>
        </p:txBody>
      </p:sp>
      <p:sp>
        <p:nvSpPr>
          <p:cNvPr id="4" name="슬라이드 번호 개체 틀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a:t>
            </a:fld>
            <a:endParaRPr lang="en-US" dirty="0"/>
          </a:p>
        </p:txBody>
      </p:sp>
      <p:pic>
        <p:nvPicPr>
          <p:cNvPr id="5" name="Audio 4">
            <a:hlinkClick r:id="" action="ppaction://media"/>
            <a:extLst>
              <a:ext uri="{FF2B5EF4-FFF2-40B4-BE49-F238E27FC236}">
                <a16:creationId xmlns:a16="http://schemas.microsoft.com/office/drawing/2014/main" id="{099C5545-C450-AD4B-B905-736FB145C1A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65636672"/>
      </p:ext>
    </p:extLst>
  </p:cSld>
  <p:clrMapOvr>
    <a:masterClrMapping/>
  </p:clrMapOvr>
  <mc:AlternateContent xmlns:mc="http://schemas.openxmlformats.org/markup-compatibility/2006" xmlns:p14="http://schemas.microsoft.com/office/powerpoint/2010/main">
    <mc:Choice Requires="p14">
      <p:transition spd="slow" p14:dur="2000" advTm="5232"/>
    </mc:Choice>
    <mc:Fallback xmlns="">
      <p:transition spd="slow" advTm="5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9" name="Shape 1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Arial"/>
                <a:ea typeface="Arial"/>
                <a:cs typeface="Arial"/>
                <a:sym typeface="Arial"/>
              </a:rPr>
              <a:t>17</a:t>
            </a:fld>
            <a:endParaRPr sz="1200" b="0" i="0" u="none" strike="noStrike" cap="none">
              <a:solidFill>
                <a:srgbClr val="888888"/>
              </a:solidFill>
              <a:latin typeface="Arial"/>
              <a:ea typeface="Arial"/>
              <a:cs typeface="Arial"/>
              <a:sym typeface="Arial"/>
            </a:endParaRPr>
          </a:p>
        </p:txBody>
      </p:sp>
      <p:sp>
        <p:nvSpPr>
          <p:cNvPr id="2" name="TextBox 1"/>
          <p:cNvSpPr txBox="1"/>
          <p:nvPr/>
        </p:nvSpPr>
        <p:spPr>
          <a:xfrm>
            <a:off x="0" y="2155503"/>
            <a:ext cx="9144000" cy="2246769"/>
          </a:xfrm>
          <a:prstGeom prst="rect">
            <a:avLst/>
          </a:prstGeom>
          <a:noFill/>
        </p:spPr>
        <p:txBody>
          <a:bodyPr wrap="square" rtlCol="0">
            <a:spAutoFit/>
          </a:bodyPr>
          <a:lstStyle/>
          <a:p>
            <a:pPr lvl="0" algn="ctr"/>
            <a:r>
              <a:rPr lang="en-US" sz="9600" kern="1200" dirty="0">
                <a:ln>
                  <a:solidFill>
                    <a:srgbClr val="9A2B1E"/>
                  </a:solidFill>
                </a:ln>
                <a:blipFill>
                  <a:blip r:embed="rId5"/>
                  <a:tile tx="6350" ty="-127000" sx="65000" sy="64000" flip="none" algn="tl"/>
                </a:blipFill>
                <a:effectLst>
                  <a:outerShdw blurRad="50800" dist="38100" dir="2700000" sx="101000" sy="101000" algn="tl" rotWithShape="0">
                    <a:prstClr val="black">
                      <a:alpha val="40000"/>
                    </a:prstClr>
                  </a:outerShdw>
                </a:effectLst>
                <a:latin typeface="Rockwell" panose="02060603020205020403"/>
                <a:ea typeface="+mn-ea"/>
                <a:cs typeface="+mn-cs"/>
              </a:rPr>
              <a:t>THANK YOU</a:t>
            </a:r>
          </a:p>
          <a:p>
            <a:endParaRPr lang="en-US" sz="4400" dirty="0">
              <a:solidFill>
                <a:schemeClr val="accent6">
                  <a:lumMod val="75000"/>
                </a:schemeClr>
              </a:solidFill>
              <a:latin typeface="Cambria" pitchFamily="18" charset="0"/>
            </a:endParaRPr>
          </a:p>
        </p:txBody>
      </p:sp>
      <p:pic>
        <p:nvPicPr>
          <p:cNvPr id="3" name="Audio 2">
            <a:hlinkClick r:id="" action="ppaction://media"/>
            <a:extLst>
              <a:ext uri="{FF2B5EF4-FFF2-40B4-BE49-F238E27FC236}">
                <a16:creationId xmlns:a16="http://schemas.microsoft.com/office/drawing/2014/main" id="{3B45C696-1683-DE42-BCAA-FCB132191F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91039227"/>
      </p:ext>
    </p:extLst>
  </p:cSld>
  <p:clrMapOvr>
    <a:masterClrMapping/>
  </p:clrMapOvr>
  <mc:AlternateContent xmlns:mc="http://schemas.openxmlformats.org/markup-compatibility/2006" xmlns:p14="http://schemas.microsoft.com/office/powerpoint/2010/main">
    <mc:Choice Requires="p14">
      <p:transition spd="slow" p14:dur="2000" advTm="8549"/>
    </mc:Choice>
    <mc:Fallback xmlns="">
      <p:transition spd="slow" advTm="8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 name="Rectangle 10">
            <a:extLst>
              <a:ext uri="{FF2B5EF4-FFF2-40B4-BE49-F238E27FC236}">
                <a16:creationId xmlns:a16="http://schemas.microsoft.com/office/drawing/2014/main" id="{B9B0C58C-142B-4241-9173-E5A5FE4C89CF}"/>
              </a:ext>
            </a:extLst>
          </p:cNvPr>
          <p:cNvSpPr/>
          <p:nvPr/>
        </p:nvSpPr>
        <p:spPr>
          <a:xfrm>
            <a:off x="5868144" y="0"/>
            <a:ext cx="1944216" cy="6858000"/>
          </a:xfrm>
          <a:prstGeom prst="rect">
            <a:avLst/>
          </a:prstGeom>
          <a:solidFill>
            <a:srgbClr val="9A2B1E">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62516CC-C55B-0B49-AB46-A4981E34783F}"/>
              </a:ext>
            </a:extLst>
          </p:cNvPr>
          <p:cNvSpPr/>
          <p:nvPr/>
        </p:nvSpPr>
        <p:spPr>
          <a:xfrm>
            <a:off x="467544" y="1268760"/>
            <a:ext cx="8208912" cy="2585323"/>
          </a:xfrm>
          <a:prstGeom prst="rect">
            <a:avLst/>
          </a:prstGeom>
        </p:spPr>
        <p:txBody>
          <a:bodyPr wrap="square">
            <a:spAutoFit/>
          </a:bodyPr>
          <a:lstStyle/>
          <a:p>
            <a:r>
              <a:rPr lang="en-US" sz="5400" dirty="0">
                <a:ln>
                  <a:solidFill>
                    <a:schemeClr val="tx1"/>
                  </a:solidFill>
                </a:ln>
                <a:blipFill>
                  <a:blip r:embed="rId5"/>
                  <a:tile tx="6350" ty="-127000" sx="65000" sy="64000" flip="none" algn="tl"/>
                </a:blipFill>
                <a:effectLst>
                  <a:outerShdw blurRad="50800" dist="38100" dir="2700000" algn="tl" rotWithShape="0">
                    <a:prstClr val="black">
                      <a:alpha val="40000"/>
                    </a:prstClr>
                  </a:outerShdw>
                </a:effectLst>
                <a:latin typeface="Rockwell Condensed" panose="02060603050405020104" pitchFamily="18" charset="77"/>
              </a:rPr>
              <a:t>Modeling the Effects of Seasonality and its Impact on the Transmission Dynamics of the Zika Virus</a:t>
            </a:r>
          </a:p>
        </p:txBody>
      </p:sp>
      <p:sp>
        <p:nvSpPr>
          <p:cNvPr id="9" name="TextBox 8">
            <a:extLst>
              <a:ext uri="{FF2B5EF4-FFF2-40B4-BE49-F238E27FC236}">
                <a16:creationId xmlns:a16="http://schemas.microsoft.com/office/drawing/2014/main" id="{84879A31-0BA4-BD41-AC5D-7890EA1EB708}"/>
              </a:ext>
            </a:extLst>
          </p:cNvPr>
          <p:cNvSpPr txBox="1"/>
          <p:nvPr/>
        </p:nvSpPr>
        <p:spPr>
          <a:xfrm>
            <a:off x="467544" y="4077072"/>
            <a:ext cx="4824536" cy="2092881"/>
          </a:xfrm>
          <a:prstGeom prst="rect">
            <a:avLst/>
          </a:prstGeom>
          <a:noFill/>
        </p:spPr>
        <p:txBody>
          <a:bodyPr wrap="square" rtlCol="0">
            <a:spAutoFit/>
          </a:bodyPr>
          <a:lstStyle/>
          <a:p>
            <a:pPr lvl="0">
              <a:lnSpc>
                <a:spcPct val="90000"/>
              </a:lnSpc>
              <a:spcBef>
                <a:spcPts val="1200"/>
              </a:spcBef>
              <a:buClr>
                <a:srgbClr val="D34817">
                  <a:lumMod val="75000"/>
                </a:srgbClr>
              </a:buClr>
              <a:buSzPct val="85000"/>
            </a:pPr>
            <a:r>
              <a:rPr lang="en-US" sz="2000" kern="1200" dirty="0">
                <a:ln>
                  <a:solidFill>
                    <a:schemeClr val="tx1"/>
                  </a:solidFill>
                </a:ln>
                <a:blipFill>
                  <a:blip r:embed="rId5"/>
                  <a:tile tx="6350" ty="-127000" sx="65000" sy="64000" flip="none" algn="tl"/>
                </a:blipFill>
                <a:effectLst>
                  <a:outerShdw blurRad="50800" dist="38100" dir="2700000" algn="tl" rotWithShape="0">
                    <a:prstClr val="black">
                      <a:alpha val="40000"/>
                    </a:prstClr>
                  </a:outerShdw>
                </a:effectLst>
                <a:latin typeface="Rockwell" panose="02060603020205020403"/>
                <a:ea typeface="+mn-ea"/>
                <a:cs typeface="+mn-cs"/>
              </a:rPr>
              <a:t>Rylee Esplin</a:t>
            </a:r>
          </a:p>
          <a:p>
            <a:pPr lvl="0">
              <a:lnSpc>
                <a:spcPct val="90000"/>
              </a:lnSpc>
              <a:spcBef>
                <a:spcPts val="1200"/>
              </a:spcBef>
              <a:buClr>
                <a:srgbClr val="D34817">
                  <a:lumMod val="75000"/>
                </a:srgbClr>
              </a:buClr>
              <a:buSzPct val="85000"/>
            </a:pPr>
            <a:endParaRPr lang="en-US" sz="2000" kern="1200" dirty="0">
              <a:ln>
                <a:solidFill>
                  <a:schemeClr val="tx1"/>
                </a:solidFill>
              </a:ln>
              <a:blipFill>
                <a:blip r:embed="rId5"/>
                <a:tile tx="6350" ty="-127000" sx="65000" sy="64000" flip="none" algn="tl"/>
              </a:blipFill>
              <a:effectLst>
                <a:outerShdw blurRad="50800" dist="38100" dir="2700000" algn="tl" rotWithShape="0">
                  <a:prstClr val="black">
                    <a:alpha val="40000"/>
                  </a:prstClr>
                </a:outerShdw>
              </a:effectLst>
              <a:latin typeface="Rockwell" panose="02060603020205020403"/>
              <a:ea typeface="+mn-ea"/>
              <a:cs typeface="+mn-cs"/>
            </a:endParaRPr>
          </a:p>
          <a:p>
            <a:pPr lvl="0">
              <a:lnSpc>
                <a:spcPct val="90000"/>
              </a:lnSpc>
              <a:spcBef>
                <a:spcPts val="1200"/>
              </a:spcBef>
              <a:buClr>
                <a:srgbClr val="D34817">
                  <a:lumMod val="75000"/>
                </a:srgbClr>
              </a:buClr>
              <a:buSzPct val="85000"/>
            </a:pPr>
            <a:r>
              <a:rPr lang="en-US" sz="2000" kern="1200" dirty="0">
                <a:ln>
                  <a:solidFill>
                    <a:schemeClr val="tx1"/>
                  </a:solidFill>
                </a:ln>
                <a:blipFill>
                  <a:blip r:embed="rId5"/>
                  <a:tile tx="6350" ty="-127000" sx="65000" sy="64000" flip="none" algn="tl"/>
                </a:blipFill>
                <a:effectLst>
                  <a:outerShdw blurRad="50800" dist="38100" dir="2700000" algn="tl" rotWithShape="0">
                    <a:prstClr val="black">
                      <a:alpha val="40000"/>
                    </a:prstClr>
                  </a:outerShdw>
                </a:effectLst>
                <a:latin typeface="Rockwell" panose="02060603020205020403"/>
                <a:ea typeface="+mn-ea"/>
                <a:cs typeface="+mn-cs"/>
              </a:rPr>
              <a:t>Advisor:  Dr. </a:t>
            </a:r>
            <a:r>
              <a:rPr lang="en-US" sz="2000" kern="1200" dirty="0" err="1">
                <a:ln>
                  <a:solidFill>
                    <a:schemeClr val="tx1"/>
                  </a:solidFill>
                </a:ln>
                <a:blipFill>
                  <a:blip r:embed="rId5"/>
                  <a:tile tx="6350" ty="-127000" sx="65000" sy="64000" flip="none" algn="tl"/>
                </a:blipFill>
                <a:effectLst>
                  <a:outerShdw blurRad="50800" dist="38100" dir="2700000" algn="tl" rotWithShape="0">
                    <a:prstClr val="black">
                      <a:alpha val="40000"/>
                    </a:prstClr>
                  </a:outerShdw>
                </a:effectLst>
                <a:latin typeface="Rockwell" panose="02060603020205020403"/>
                <a:ea typeface="+mn-ea"/>
                <a:cs typeface="+mn-cs"/>
              </a:rPr>
              <a:t>Vinodh</a:t>
            </a:r>
            <a:r>
              <a:rPr lang="en-US" sz="2000" kern="1200" dirty="0">
                <a:ln>
                  <a:solidFill>
                    <a:schemeClr val="tx1"/>
                  </a:solidFill>
                </a:ln>
                <a:blipFill>
                  <a:blip r:embed="rId5"/>
                  <a:tile tx="6350" ty="-127000" sx="65000" sy="64000" flip="none" algn="tl"/>
                </a:blipFill>
                <a:effectLst>
                  <a:outerShdw blurRad="50800" dist="38100" dir="2700000" algn="tl" rotWithShape="0">
                    <a:prstClr val="black">
                      <a:alpha val="40000"/>
                    </a:prstClr>
                  </a:outerShdw>
                </a:effectLst>
                <a:latin typeface="Rockwell" panose="02060603020205020403"/>
                <a:ea typeface="+mn-ea"/>
                <a:cs typeface="+mn-cs"/>
              </a:rPr>
              <a:t> </a:t>
            </a:r>
            <a:r>
              <a:rPr lang="en-US" sz="2000" kern="1200" dirty="0" err="1">
                <a:ln>
                  <a:solidFill>
                    <a:schemeClr val="tx1"/>
                  </a:solidFill>
                </a:ln>
                <a:blipFill>
                  <a:blip r:embed="rId5"/>
                  <a:tile tx="6350" ty="-127000" sx="65000" sy="64000" flip="none" algn="tl"/>
                </a:blipFill>
                <a:effectLst>
                  <a:outerShdw blurRad="50800" dist="38100" dir="2700000" algn="tl" rotWithShape="0">
                    <a:prstClr val="black">
                      <a:alpha val="40000"/>
                    </a:prstClr>
                  </a:outerShdw>
                </a:effectLst>
                <a:latin typeface="Rockwell" panose="02060603020205020403"/>
                <a:ea typeface="+mn-ea"/>
                <a:cs typeface="+mn-cs"/>
              </a:rPr>
              <a:t>Chellamuthu</a:t>
            </a:r>
            <a:endParaRPr lang="en-US" sz="2000" kern="1200" dirty="0">
              <a:ln>
                <a:solidFill>
                  <a:schemeClr val="tx1"/>
                </a:solidFill>
              </a:ln>
              <a:blipFill>
                <a:blip r:embed="rId5"/>
                <a:tile tx="6350" ty="-127000" sx="65000" sy="64000" flip="none" algn="tl"/>
              </a:blipFill>
              <a:effectLst>
                <a:outerShdw blurRad="50800" dist="38100" dir="2700000" algn="tl" rotWithShape="0">
                  <a:prstClr val="black">
                    <a:alpha val="40000"/>
                  </a:prstClr>
                </a:outerShdw>
              </a:effectLst>
              <a:latin typeface="Rockwell" panose="02060603020205020403"/>
              <a:ea typeface="+mn-ea"/>
              <a:cs typeface="+mn-cs"/>
            </a:endParaRPr>
          </a:p>
          <a:p>
            <a:pPr lvl="0">
              <a:lnSpc>
                <a:spcPct val="90000"/>
              </a:lnSpc>
              <a:spcBef>
                <a:spcPts val="1200"/>
              </a:spcBef>
              <a:buClr>
                <a:srgbClr val="D34817">
                  <a:lumMod val="75000"/>
                </a:srgbClr>
              </a:buClr>
              <a:buSzPct val="85000"/>
            </a:pPr>
            <a:endParaRPr lang="en-US" sz="2000" kern="1200" dirty="0">
              <a:blipFill>
                <a:blip r:embed="rId5"/>
                <a:tile tx="6350" ty="-127000" sx="65000" sy="64000" flip="none" algn="tl"/>
              </a:blipFill>
              <a:effectLst>
                <a:outerShdw blurRad="50800" dist="38100" dir="2700000" algn="tl" rotWithShape="0">
                  <a:prstClr val="black">
                    <a:alpha val="40000"/>
                  </a:prstClr>
                </a:outerShdw>
              </a:effectLst>
              <a:latin typeface="Rockwell" panose="02060603020205020403"/>
              <a:ea typeface="+mn-ea"/>
              <a:cs typeface="+mn-cs"/>
            </a:endParaRPr>
          </a:p>
          <a:p>
            <a:pPr lvl="0">
              <a:lnSpc>
                <a:spcPct val="90000"/>
              </a:lnSpc>
              <a:spcBef>
                <a:spcPts val="1200"/>
              </a:spcBef>
              <a:buClr>
                <a:srgbClr val="D34817">
                  <a:lumMod val="75000"/>
                </a:srgbClr>
              </a:buClr>
              <a:buSzPct val="85000"/>
            </a:pPr>
            <a:r>
              <a:rPr lang="en-US" sz="2000" kern="1200" dirty="0">
                <a:solidFill>
                  <a:srgbClr val="9A2B1E"/>
                </a:solidFill>
                <a:effectLst>
                  <a:outerShdw blurRad="50800" dist="38100" dir="2700000" algn="tl" rotWithShape="0">
                    <a:prstClr val="black">
                      <a:alpha val="40000"/>
                    </a:prstClr>
                  </a:outerShdw>
                </a:effectLst>
                <a:latin typeface="Rockwell" panose="02060603020205020403"/>
                <a:ea typeface="+mn-ea"/>
                <a:cs typeface="+mn-cs"/>
              </a:rPr>
              <a:t>Department of Mathematics</a:t>
            </a:r>
          </a:p>
        </p:txBody>
      </p:sp>
      <p:pic>
        <p:nvPicPr>
          <p:cNvPr id="12" name="Audio 11">
            <a:hlinkClick r:id="" action="ppaction://media"/>
            <a:extLst>
              <a:ext uri="{FF2B5EF4-FFF2-40B4-BE49-F238E27FC236}">
                <a16:creationId xmlns:a16="http://schemas.microsoft.com/office/drawing/2014/main" id="{ACD49184-96EE-0D4E-8729-332D241D3F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904"/>
    </mc:Choice>
    <mc:Fallback xmlns="">
      <p:transition spd="slow" advTm="18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title"/>
          </p:nvPr>
        </p:nvSpPr>
        <p:spPr/>
        <p:txBody>
          <a:bodyPr/>
          <a:lstStyle/>
          <a:p>
            <a:r>
              <a:rPr lang="en-US" sz="8000" kern="1200" cap="all" dirty="0">
                <a:ln>
                  <a:solidFill>
                    <a:schemeClr val="tx1"/>
                  </a:solidFill>
                </a:ln>
                <a:blipFill dpi="0" rotWithShape="1">
                  <a:blip r:embed="rId5"/>
                  <a:srcRect/>
                  <a:tile tx="6350" ty="-127000" sx="65000" sy="64000" flip="none" algn="tl"/>
                </a:blipFill>
                <a:effectLst>
                  <a:outerShdw blurRad="50800" dist="38100" dir="2700000" algn="tl" rotWithShape="0">
                    <a:prstClr val="black">
                      <a:alpha val="40000"/>
                    </a:prstClr>
                  </a:outerShdw>
                </a:effectLst>
                <a:latin typeface="Rockwell Condensed" panose="02060603050405020104"/>
              </a:rPr>
              <a:t>overview</a:t>
            </a:r>
            <a:endParaRPr lang="en-US" sz="2800" dirty="0">
              <a:ln>
                <a:solidFill>
                  <a:schemeClr val="tx1"/>
                </a:solidFill>
              </a:ln>
              <a:effectLst>
                <a:outerShdw blurRad="50800" dist="38100" dir="2700000" algn="tl" rotWithShape="0">
                  <a:prstClr val="black">
                    <a:alpha val="40000"/>
                  </a:prstClr>
                </a:outerShdw>
              </a:effectLst>
              <a:latin typeface="Cambria" pitchFamily="18" charset="0"/>
            </a:endParaRPr>
          </a:p>
        </p:txBody>
      </p:sp>
      <p:sp>
        <p:nvSpPr>
          <p:cNvPr id="6" name="텍스트 개체 틀 5"/>
          <p:cNvSpPr>
            <a:spLocks noGrp="1"/>
          </p:cNvSpPr>
          <p:nvPr>
            <p:ph type="body" idx="1"/>
          </p:nvPr>
        </p:nvSpPr>
        <p:spPr/>
        <p:txBody>
          <a:bodyPr/>
          <a:lstStyle/>
          <a:p>
            <a:pPr marL="342900" lvl="0" indent="-342900">
              <a:lnSpc>
                <a:spcPct val="200000"/>
              </a:lnSpc>
              <a:spcBef>
                <a:spcPts val="0"/>
              </a:spcBef>
              <a:buClr>
                <a:srgbClr val="9A2B1E"/>
              </a:buClr>
              <a:buSzTx/>
              <a:buFont typeface="Wingdings" pitchFamily="2" charset="2"/>
              <a:buChar char="q"/>
            </a:pPr>
            <a:r>
              <a:rPr lang="en-US" sz="3200" kern="1200" dirty="0">
                <a:blipFill>
                  <a:blip r:embed="rId5"/>
                  <a:tile tx="6350" ty="-127000" sx="65000" sy="64000" flip="none" algn="tl"/>
                </a:blipFill>
                <a:latin typeface="Rockwell" panose="02060603020205020403"/>
                <a:ea typeface="+mn-ea"/>
                <a:cs typeface="+mn-cs"/>
              </a:rPr>
              <a:t> </a:t>
            </a:r>
            <a:r>
              <a:rPr lang="en-US" sz="3200" kern="1200" dirty="0">
                <a:solidFill>
                  <a:schemeClr val="tx1"/>
                </a:solidFill>
                <a:latin typeface="Rockwell" panose="02060603020205020403"/>
                <a:ea typeface="+mn-ea"/>
                <a:cs typeface="+mn-cs"/>
              </a:rPr>
              <a:t>Background</a:t>
            </a:r>
          </a:p>
          <a:p>
            <a:pPr marL="342900" lvl="0" indent="-342900">
              <a:lnSpc>
                <a:spcPct val="200000"/>
              </a:lnSpc>
              <a:spcBef>
                <a:spcPts val="0"/>
              </a:spcBef>
              <a:buClr>
                <a:srgbClr val="9A2B1E"/>
              </a:buClr>
              <a:buSzTx/>
              <a:buFont typeface="Wingdings" pitchFamily="2" charset="2"/>
              <a:buChar char="q"/>
            </a:pPr>
            <a:r>
              <a:rPr lang="en-US" sz="3200" kern="1200" dirty="0">
                <a:solidFill>
                  <a:schemeClr val="tx1"/>
                </a:solidFill>
                <a:latin typeface="Rockwell" panose="02060603020205020403"/>
                <a:ea typeface="+mn-ea"/>
                <a:cs typeface="+mn-cs"/>
              </a:rPr>
              <a:t>  Model</a:t>
            </a:r>
          </a:p>
          <a:p>
            <a:pPr marL="342900" lvl="0" indent="-342900">
              <a:lnSpc>
                <a:spcPct val="200000"/>
              </a:lnSpc>
              <a:spcBef>
                <a:spcPts val="0"/>
              </a:spcBef>
              <a:buClr>
                <a:srgbClr val="9A2B1E"/>
              </a:buClr>
              <a:buSzTx/>
              <a:buFont typeface="Wingdings" pitchFamily="2" charset="2"/>
              <a:buChar char="q"/>
            </a:pPr>
            <a:r>
              <a:rPr lang="en-US" sz="3200" kern="1200" dirty="0">
                <a:solidFill>
                  <a:schemeClr val="tx1"/>
                </a:solidFill>
                <a:latin typeface="Rockwell" panose="02060603020205020403"/>
                <a:ea typeface="+mn-ea"/>
                <a:cs typeface="+mn-cs"/>
              </a:rPr>
              <a:t>  Results</a:t>
            </a:r>
          </a:p>
          <a:p>
            <a:pPr marL="342900" lvl="0" indent="-342900">
              <a:lnSpc>
                <a:spcPct val="200000"/>
              </a:lnSpc>
              <a:spcBef>
                <a:spcPts val="0"/>
              </a:spcBef>
              <a:buClr>
                <a:srgbClr val="9A2B1E"/>
              </a:buClr>
              <a:buSzTx/>
              <a:buFont typeface="Wingdings" pitchFamily="2" charset="2"/>
              <a:buChar char="q"/>
            </a:pPr>
            <a:r>
              <a:rPr lang="en-US" sz="3200" kern="1200" dirty="0">
                <a:solidFill>
                  <a:schemeClr val="tx1"/>
                </a:solidFill>
                <a:latin typeface="Rockwell" panose="02060603020205020403"/>
                <a:ea typeface="+mn-ea"/>
                <a:cs typeface="+mn-cs"/>
              </a:rPr>
              <a:t>  Conclusion and Further Research</a:t>
            </a:r>
            <a:endParaRPr lang="en-US" dirty="0">
              <a:solidFill>
                <a:schemeClr val="tx1"/>
              </a:solidFill>
              <a:latin typeface="Cambria" pitchFamily="18" charset="0"/>
            </a:endParaRPr>
          </a:p>
        </p:txBody>
      </p:sp>
      <p:sp>
        <p:nvSpPr>
          <p:cNvPr id="4" name="슬라이드 번호 개체 틀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a:t>
            </a:fld>
            <a:endParaRPr lang="en-US"/>
          </a:p>
        </p:txBody>
      </p:sp>
      <p:pic>
        <p:nvPicPr>
          <p:cNvPr id="2" name="Audio 1">
            <a:hlinkClick r:id="" action="ppaction://media"/>
            <a:extLst>
              <a:ext uri="{FF2B5EF4-FFF2-40B4-BE49-F238E27FC236}">
                <a16:creationId xmlns:a16="http://schemas.microsoft.com/office/drawing/2014/main" id="{2ADBA2EF-C88C-394E-901D-BDD6A311B7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39408146"/>
      </p:ext>
    </p:extLst>
  </p:cSld>
  <p:clrMapOvr>
    <a:masterClrMapping/>
  </p:clrMapOvr>
  <mc:AlternateContent xmlns:mc="http://schemas.openxmlformats.org/markup-compatibility/2006" xmlns:p14="http://schemas.microsoft.com/office/powerpoint/2010/main">
    <mc:Choice Requires="p14">
      <p:transition spd="slow" p14:dur="2000" advTm="24497"/>
    </mc:Choice>
    <mc:Fallback xmlns="">
      <p:transition spd="slow" advTm="24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137255"/>
            <a:ext cx="8229600" cy="779400"/>
          </a:xfrm>
          <a:prstGeom prst="rect">
            <a:avLst/>
          </a:prstGeom>
          <a:noFill/>
          <a:ln>
            <a:noFill/>
          </a:ln>
        </p:spPr>
        <p:txBody>
          <a:bodyPr spcFirstLastPara="1" wrap="square" lIns="91425" tIns="45700" rIns="91425" bIns="45700" anchor="ctr" anchorCtr="0">
            <a:noAutofit/>
          </a:bodyPr>
          <a:lstStyle/>
          <a:p>
            <a:pPr lvl="0"/>
            <a:r>
              <a:rPr lang="en-US" sz="8000" kern="1200" cap="all" dirty="0">
                <a:ln>
                  <a:solidFill>
                    <a:schemeClr val="tx1"/>
                  </a:solidFill>
                </a:ln>
                <a:blipFill dpi="0" rotWithShape="1">
                  <a:blip r:embed="rId5"/>
                  <a:srcRect/>
                  <a:tile tx="6350" ty="-127000" sx="65000" sy="64000" flip="none" algn="tl"/>
                </a:blipFill>
                <a:effectLst>
                  <a:outerShdw blurRad="50800" dist="38100" dir="2700000" algn="tl" rotWithShape="0">
                    <a:prstClr val="black">
                      <a:alpha val="40000"/>
                    </a:prstClr>
                  </a:outerShdw>
                </a:effectLst>
                <a:latin typeface="Rockwell Condensed" panose="02060603050405020104"/>
                <a:ea typeface="+mj-ea"/>
                <a:cs typeface="+mj-cs"/>
              </a:rPr>
              <a:t>Background of </a:t>
            </a:r>
            <a:r>
              <a:rPr lang="en-US" sz="8000" kern="1200" cap="all" dirty="0" err="1">
                <a:ln>
                  <a:solidFill>
                    <a:schemeClr val="tx1"/>
                  </a:solidFill>
                </a:ln>
                <a:blipFill dpi="0" rotWithShape="1">
                  <a:blip r:embed="rId5"/>
                  <a:srcRect/>
                  <a:tile tx="6350" ty="-127000" sx="65000" sy="64000" flip="none" algn="tl"/>
                </a:blipFill>
                <a:effectLst>
                  <a:outerShdw blurRad="50800" dist="38100" dir="2700000" algn="tl" rotWithShape="0">
                    <a:prstClr val="black">
                      <a:alpha val="40000"/>
                    </a:prstClr>
                  </a:outerShdw>
                </a:effectLst>
                <a:latin typeface="Rockwell Condensed" panose="02060603050405020104"/>
                <a:ea typeface="+mj-ea"/>
                <a:cs typeface="+mj-cs"/>
              </a:rPr>
              <a:t>ZIkV</a:t>
            </a:r>
            <a:endParaRPr sz="3600" i="0" u="none" strike="noStrike" cap="none" dirty="0">
              <a:ln>
                <a:solidFill>
                  <a:schemeClr val="tx1"/>
                </a:solidFill>
              </a:ln>
              <a:solidFill>
                <a:srgbClr val="900000"/>
              </a:solidFill>
              <a:effectLst>
                <a:outerShdw blurRad="50800" dist="38100" dir="2700000" algn="tl" rotWithShape="0">
                  <a:prstClr val="black">
                    <a:alpha val="40000"/>
                  </a:prstClr>
                </a:outerShdw>
              </a:effectLst>
              <a:latin typeface="Cambria"/>
              <a:ea typeface="Cambria"/>
              <a:cs typeface="Cambria"/>
              <a:sym typeface="Cambria"/>
            </a:endParaRPr>
          </a:p>
        </p:txBody>
      </p:sp>
      <p:sp>
        <p:nvSpPr>
          <p:cNvPr id="115" name="Shape 115"/>
          <p:cNvSpPr txBox="1">
            <a:spLocks noGrp="1"/>
          </p:cNvSpPr>
          <p:nvPr>
            <p:ph type="body" idx="1"/>
          </p:nvPr>
        </p:nvSpPr>
        <p:spPr>
          <a:xfrm>
            <a:off x="457200" y="1152276"/>
            <a:ext cx="8229600" cy="4974000"/>
          </a:xfrm>
          <a:prstGeom prst="rect">
            <a:avLst/>
          </a:prstGeom>
          <a:noFill/>
          <a:ln>
            <a:noFill/>
          </a:ln>
        </p:spPr>
        <p:txBody>
          <a:bodyPr spcFirstLastPara="1" wrap="square" lIns="91425" tIns="45700" rIns="91425" bIns="45700" anchor="t" anchorCtr="0">
            <a:noAutofit/>
          </a:bodyPr>
          <a:lstStyle/>
          <a:p>
            <a:pPr marL="342900" lvl="0" indent="-342900">
              <a:lnSpc>
                <a:spcPct val="90000"/>
              </a:lnSpc>
              <a:spcBef>
                <a:spcPts val="1200"/>
              </a:spcBef>
              <a:buClr>
                <a:srgbClr val="D34817">
                  <a:lumMod val="75000"/>
                </a:srgbClr>
              </a:buClr>
              <a:buSzPct val="85000"/>
              <a:buFont typeface="Wingdings" pitchFamily="2" charset="2"/>
              <a:buChar char="q"/>
            </a:pPr>
            <a:r>
              <a:rPr lang="en-US" sz="2400" kern="1200" dirty="0">
                <a:solidFill>
                  <a:schemeClr val="tx1">
                    <a:lumMod val="85000"/>
                    <a:lumOff val="15000"/>
                  </a:schemeClr>
                </a:solidFill>
                <a:latin typeface="Rockwell Condensed" panose="02060603050405020104" pitchFamily="18" charset="77"/>
                <a:ea typeface="+mn-ea"/>
                <a:cs typeface="+mn-cs"/>
              </a:rPr>
              <a:t>The Zika Virus (ZIKV) is a mosquito-borne disease that inhabits </a:t>
            </a:r>
            <a:r>
              <a:rPr lang="en-US" sz="2400" b="1" kern="1200" dirty="0">
                <a:solidFill>
                  <a:schemeClr val="tx1">
                    <a:lumMod val="85000"/>
                    <a:lumOff val="15000"/>
                  </a:schemeClr>
                </a:solidFill>
                <a:latin typeface="Rockwell Condensed" panose="02060603050405020104" pitchFamily="18" charset="77"/>
                <a:ea typeface="+mn-ea"/>
                <a:cs typeface="+mn-cs"/>
              </a:rPr>
              <a:t>Aedes Aegypti</a:t>
            </a:r>
            <a:r>
              <a:rPr lang="en-US" sz="2400" kern="1200" dirty="0">
                <a:solidFill>
                  <a:schemeClr val="tx1">
                    <a:lumMod val="85000"/>
                    <a:lumOff val="15000"/>
                  </a:schemeClr>
                </a:solidFill>
                <a:latin typeface="Rockwell Condensed" panose="02060603050405020104" pitchFamily="18" charset="77"/>
                <a:ea typeface="+mn-ea"/>
                <a:cs typeface="+mn-cs"/>
              </a:rPr>
              <a:t> mosquitoes. </a:t>
            </a:r>
          </a:p>
          <a:p>
            <a:pPr marL="342900" lvl="0" indent="-342900">
              <a:lnSpc>
                <a:spcPct val="90000"/>
              </a:lnSpc>
              <a:spcBef>
                <a:spcPts val="1200"/>
              </a:spcBef>
              <a:buClr>
                <a:srgbClr val="D34817">
                  <a:lumMod val="75000"/>
                </a:srgbClr>
              </a:buClr>
              <a:buSzPct val="85000"/>
              <a:buFont typeface="Wingdings" pitchFamily="2" charset="2"/>
              <a:buChar char="q"/>
            </a:pPr>
            <a:r>
              <a:rPr lang="en-US" sz="2400" kern="1200" dirty="0">
                <a:solidFill>
                  <a:schemeClr val="tx1">
                    <a:lumMod val="85000"/>
                    <a:lumOff val="15000"/>
                  </a:schemeClr>
                </a:solidFill>
                <a:latin typeface="Rockwell Condensed" panose="02060603050405020104" pitchFamily="18" charset="77"/>
                <a:ea typeface="+mn-ea"/>
                <a:cs typeface="+mn-cs"/>
              </a:rPr>
              <a:t> This disease is unique.  It can be passed to humans </a:t>
            </a:r>
            <a:r>
              <a:rPr lang="en-US" sz="2400" b="1" kern="1200" dirty="0">
                <a:solidFill>
                  <a:schemeClr val="tx1">
                    <a:lumMod val="85000"/>
                    <a:lumOff val="15000"/>
                  </a:schemeClr>
                </a:solidFill>
                <a:latin typeface="Rockwell Condensed" panose="02060603050405020104" pitchFamily="18" charset="77"/>
                <a:ea typeface="+mn-ea"/>
                <a:cs typeface="+mn-cs"/>
              </a:rPr>
              <a:t>three</a:t>
            </a:r>
            <a:r>
              <a:rPr lang="en-US" sz="2400" kern="1200" dirty="0">
                <a:solidFill>
                  <a:schemeClr val="tx1">
                    <a:lumMod val="85000"/>
                    <a:lumOff val="15000"/>
                  </a:schemeClr>
                </a:solidFill>
                <a:latin typeface="Rockwell Condensed" panose="02060603050405020104" pitchFamily="18" charset="77"/>
                <a:ea typeface="+mn-ea"/>
                <a:cs typeface="+mn-cs"/>
              </a:rPr>
              <a:t> different ways: </a:t>
            </a:r>
          </a:p>
          <a:p>
            <a:pPr marL="800100" lvl="1" indent="-342900">
              <a:lnSpc>
                <a:spcPct val="90000"/>
              </a:lnSpc>
              <a:spcBef>
                <a:spcPts val="400"/>
              </a:spcBef>
              <a:spcAft>
                <a:spcPts val="200"/>
              </a:spcAft>
              <a:buClr>
                <a:srgbClr val="D34817">
                  <a:lumMod val="75000"/>
                </a:srgbClr>
              </a:buClr>
              <a:buSzPct val="85000"/>
              <a:buFont typeface="Wingdings" pitchFamily="2" charset="2"/>
              <a:buChar char="q"/>
            </a:pPr>
            <a:r>
              <a:rPr lang="en-US" sz="2400" kern="1200" dirty="0">
                <a:solidFill>
                  <a:schemeClr val="tx1">
                    <a:lumMod val="85000"/>
                    <a:lumOff val="15000"/>
                  </a:schemeClr>
                </a:solidFill>
                <a:latin typeface="Rockwell Condensed" panose="02060603050405020104" pitchFamily="18" charset="77"/>
                <a:ea typeface="+mn-ea"/>
                <a:cs typeface="+mn-cs"/>
              </a:rPr>
              <a:t>first, through the bite of an infected mosquito; </a:t>
            </a:r>
          </a:p>
          <a:p>
            <a:pPr marL="800100" lvl="1" indent="-342900">
              <a:lnSpc>
                <a:spcPct val="90000"/>
              </a:lnSpc>
              <a:spcBef>
                <a:spcPts val="400"/>
              </a:spcBef>
              <a:spcAft>
                <a:spcPts val="200"/>
              </a:spcAft>
              <a:buClr>
                <a:srgbClr val="D34817">
                  <a:lumMod val="75000"/>
                </a:srgbClr>
              </a:buClr>
              <a:buSzPct val="85000"/>
              <a:buFont typeface="Wingdings" pitchFamily="2" charset="2"/>
              <a:buChar char="q"/>
            </a:pPr>
            <a:r>
              <a:rPr lang="en-US" sz="2400" kern="1200" dirty="0">
                <a:solidFill>
                  <a:schemeClr val="tx1">
                    <a:lumMod val="85000"/>
                    <a:lumOff val="15000"/>
                  </a:schemeClr>
                </a:solidFill>
                <a:latin typeface="Rockwell Condensed" panose="02060603050405020104" pitchFamily="18" charset="77"/>
                <a:ea typeface="+mn-ea"/>
                <a:cs typeface="+mn-cs"/>
              </a:rPr>
              <a:t>second, sexual transmission between humans who are already infected with the disease; and </a:t>
            </a:r>
          </a:p>
          <a:p>
            <a:pPr marL="800100" lvl="1" indent="-342900">
              <a:lnSpc>
                <a:spcPct val="90000"/>
              </a:lnSpc>
              <a:spcBef>
                <a:spcPts val="400"/>
              </a:spcBef>
              <a:spcAft>
                <a:spcPts val="200"/>
              </a:spcAft>
              <a:buClr>
                <a:srgbClr val="D34817">
                  <a:lumMod val="75000"/>
                </a:srgbClr>
              </a:buClr>
              <a:buSzPct val="85000"/>
              <a:buFont typeface="Wingdings" pitchFamily="2" charset="2"/>
              <a:buChar char="q"/>
            </a:pPr>
            <a:r>
              <a:rPr lang="en-US" sz="2400" kern="1200" dirty="0">
                <a:solidFill>
                  <a:schemeClr val="tx1">
                    <a:lumMod val="85000"/>
                    <a:lumOff val="15000"/>
                  </a:schemeClr>
                </a:solidFill>
                <a:latin typeface="Rockwell Condensed" panose="02060603050405020104" pitchFamily="18" charset="77"/>
                <a:ea typeface="+mn-ea"/>
                <a:cs typeface="+mn-cs"/>
              </a:rPr>
              <a:t>from humans to their unborn children through vertical transmission.</a:t>
            </a:r>
          </a:p>
          <a:p>
            <a:pPr marL="342900" lvl="0" indent="-342900">
              <a:lnSpc>
                <a:spcPct val="90000"/>
              </a:lnSpc>
              <a:spcBef>
                <a:spcPts val="1200"/>
              </a:spcBef>
              <a:buClr>
                <a:srgbClr val="D34817">
                  <a:lumMod val="75000"/>
                </a:srgbClr>
              </a:buClr>
              <a:buSzPct val="85000"/>
              <a:buFont typeface="Wingdings" pitchFamily="2" charset="2"/>
              <a:buChar char="q"/>
            </a:pPr>
            <a:r>
              <a:rPr lang="en-US" sz="2400" kern="1200" dirty="0">
                <a:solidFill>
                  <a:schemeClr val="tx1">
                    <a:lumMod val="85000"/>
                    <a:lumOff val="15000"/>
                  </a:schemeClr>
                </a:solidFill>
                <a:latin typeface="Rockwell Condensed" panose="02060603050405020104" pitchFamily="18" charset="77"/>
              </a:rPr>
              <a:t>ZIKV has been shown to cause </a:t>
            </a:r>
            <a:r>
              <a:rPr lang="en-US" sz="2400" b="1" kern="1200" dirty="0">
                <a:solidFill>
                  <a:schemeClr val="tx1">
                    <a:lumMod val="85000"/>
                    <a:lumOff val="15000"/>
                  </a:schemeClr>
                </a:solidFill>
                <a:latin typeface="Rockwell Condensed" panose="02060603050405020104" pitchFamily="18" charset="77"/>
              </a:rPr>
              <a:t>Microcephaly</a:t>
            </a:r>
            <a:r>
              <a:rPr lang="en-US" sz="2400" kern="1200" dirty="0">
                <a:solidFill>
                  <a:schemeClr val="tx1">
                    <a:lumMod val="85000"/>
                    <a:lumOff val="15000"/>
                  </a:schemeClr>
                </a:solidFill>
                <a:latin typeface="Rockwell Condensed" panose="02060603050405020104" pitchFamily="18" charset="77"/>
              </a:rPr>
              <a:t> in babies when the mother </a:t>
            </a:r>
          </a:p>
          <a:p>
            <a:pPr marL="0" lvl="0" indent="0">
              <a:lnSpc>
                <a:spcPct val="90000"/>
              </a:lnSpc>
              <a:spcBef>
                <a:spcPts val="1200"/>
              </a:spcBef>
              <a:buClr>
                <a:srgbClr val="D34817">
                  <a:lumMod val="75000"/>
                </a:srgbClr>
              </a:buClr>
              <a:buSzPct val="85000"/>
              <a:buNone/>
            </a:pPr>
            <a:r>
              <a:rPr lang="en-US" sz="2400" kern="1200" dirty="0">
                <a:solidFill>
                  <a:schemeClr val="tx1">
                    <a:lumMod val="85000"/>
                    <a:lumOff val="15000"/>
                  </a:schemeClr>
                </a:solidFill>
                <a:latin typeface="Rockwell Condensed" panose="02060603050405020104" pitchFamily="18" charset="77"/>
              </a:rPr>
              <a:t>     had ZIKV while pregnant or shortly before getting pregnant.</a:t>
            </a:r>
            <a:endParaRPr lang="en-US" sz="2400" kern="1200" dirty="0">
              <a:solidFill>
                <a:schemeClr val="tx1">
                  <a:lumMod val="85000"/>
                  <a:lumOff val="15000"/>
                </a:schemeClr>
              </a:solidFill>
              <a:latin typeface="Rockwell Condensed" panose="02060603050405020104" pitchFamily="18" charset="77"/>
              <a:ea typeface="+mn-ea"/>
              <a:cs typeface="+mn-cs"/>
            </a:endParaRPr>
          </a:p>
          <a:p>
            <a:pPr marL="342900" lvl="0" indent="-342900">
              <a:lnSpc>
                <a:spcPct val="90000"/>
              </a:lnSpc>
              <a:spcBef>
                <a:spcPts val="1200"/>
              </a:spcBef>
              <a:buClr>
                <a:srgbClr val="D34817">
                  <a:lumMod val="75000"/>
                </a:srgbClr>
              </a:buClr>
              <a:buSzPct val="85000"/>
              <a:buFont typeface="Wingdings" pitchFamily="2" charset="2"/>
              <a:buChar char="q"/>
            </a:pPr>
            <a:r>
              <a:rPr lang="en-US" sz="2400" kern="1200" dirty="0">
                <a:solidFill>
                  <a:schemeClr val="tx1">
                    <a:lumMod val="85000"/>
                    <a:lumOff val="15000"/>
                  </a:schemeClr>
                </a:solidFill>
                <a:latin typeface="Rockwell Condensed" panose="02060603050405020104" pitchFamily="18" charset="77"/>
                <a:ea typeface="+mn-ea"/>
                <a:cs typeface="+mn-cs"/>
              </a:rPr>
              <a:t>Several studies have shown the dynamics of ZIKV is </a:t>
            </a:r>
            <a:r>
              <a:rPr lang="en-US" sz="2400" b="1" kern="1200" dirty="0">
                <a:solidFill>
                  <a:schemeClr val="tx1">
                    <a:lumMod val="85000"/>
                    <a:lumOff val="15000"/>
                  </a:schemeClr>
                </a:solidFill>
                <a:latin typeface="Rockwell Condensed" panose="02060603050405020104" pitchFamily="18" charset="77"/>
                <a:ea typeface="+mn-ea"/>
                <a:cs typeface="+mn-cs"/>
              </a:rPr>
              <a:t>dependent on temperature</a:t>
            </a:r>
            <a:r>
              <a:rPr lang="en-US" sz="2400" kern="1200" dirty="0">
                <a:solidFill>
                  <a:schemeClr val="tx1">
                    <a:lumMod val="85000"/>
                    <a:lumOff val="15000"/>
                  </a:schemeClr>
                </a:solidFill>
                <a:latin typeface="Rockwell Condensed" panose="02060603050405020104" pitchFamily="18" charset="77"/>
                <a:ea typeface="+mn-ea"/>
                <a:cs typeface="+mn-cs"/>
              </a:rPr>
              <a:t>.</a:t>
            </a:r>
          </a:p>
          <a:p>
            <a:pPr marL="0" marR="0" lvl="0" indent="0" algn="l" rtl="0">
              <a:lnSpc>
                <a:spcPct val="150000"/>
              </a:lnSpc>
              <a:spcBef>
                <a:spcPts val="0"/>
              </a:spcBef>
              <a:spcAft>
                <a:spcPts val="0"/>
              </a:spcAft>
              <a:buNone/>
            </a:pPr>
            <a:endParaRPr sz="1800" dirty="0">
              <a:solidFill>
                <a:srgbClr val="000000"/>
              </a:solidFill>
              <a:latin typeface="Cambria"/>
              <a:ea typeface="Cambria"/>
              <a:cs typeface="Cambria"/>
              <a:sym typeface="Cambria"/>
            </a:endParaRPr>
          </a:p>
        </p:txBody>
      </p:sp>
      <p:sp>
        <p:nvSpPr>
          <p:cNvPr id="116" name="Shape 116"/>
          <p:cNvSpPr txBox="1"/>
          <p:nvPr/>
        </p:nvSpPr>
        <p:spPr>
          <a:xfrm>
            <a:off x="2025586" y="5898903"/>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 name="Shape 117"/>
          <p:cNvSpPr txBox="1">
            <a:spLocks noGrp="1"/>
          </p:cNvSpPr>
          <p:nvPr>
            <p:ph type="sldNum" idx="12"/>
          </p:nvPr>
        </p:nvSpPr>
        <p:spPr>
          <a:xfrm>
            <a:off x="6631352" y="6405195"/>
            <a:ext cx="21336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Arial"/>
                <a:ea typeface="Arial"/>
                <a:cs typeface="Arial"/>
                <a:sym typeface="Arial"/>
              </a:rPr>
              <a:t>4</a:t>
            </a:fld>
            <a:endParaRPr sz="1200" dirty="0">
              <a:solidFill>
                <a:srgbClr val="888888"/>
              </a:solidFill>
              <a:latin typeface="Arial"/>
              <a:ea typeface="Arial"/>
              <a:cs typeface="Arial"/>
              <a:sym typeface="Arial"/>
            </a:endParaRPr>
          </a:p>
        </p:txBody>
      </p:sp>
      <p:sp>
        <p:nvSpPr>
          <p:cNvPr id="118" name="Shape 118"/>
          <p:cNvSpPr txBox="1"/>
          <p:nvPr/>
        </p:nvSpPr>
        <p:spPr>
          <a:xfrm>
            <a:off x="8497455" y="4525818"/>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19" name="Shape 119"/>
          <p:cNvCxnSpPr/>
          <p:nvPr/>
        </p:nvCxnSpPr>
        <p:spPr>
          <a:xfrm>
            <a:off x="280827" y="1000677"/>
            <a:ext cx="8582400" cy="0"/>
          </a:xfrm>
          <a:prstGeom prst="straightConnector1">
            <a:avLst/>
          </a:prstGeom>
          <a:noFill/>
          <a:ln w="25400" cap="flat" cmpd="sng">
            <a:solidFill>
              <a:schemeClr val="accent6"/>
            </a:solidFill>
            <a:prstDash val="solid"/>
            <a:round/>
            <a:headEnd type="none" w="med" len="med"/>
            <a:tailEnd type="none" w="med" len="med"/>
          </a:ln>
          <a:effectLst>
            <a:outerShdw blurRad="40000" dist="20000" dir="5400000" rotWithShape="0">
              <a:srgbClr val="000000">
                <a:alpha val="37650"/>
              </a:srgbClr>
            </a:outerShdw>
          </a:effectLst>
        </p:spPr>
      </p:cxnSp>
      <p:pic>
        <p:nvPicPr>
          <p:cNvPr id="2" name="Audio 1">
            <a:hlinkClick r:id="" action="ppaction://media"/>
            <a:extLst>
              <a:ext uri="{FF2B5EF4-FFF2-40B4-BE49-F238E27FC236}">
                <a16:creationId xmlns:a16="http://schemas.microsoft.com/office/drawing/2014/main" id="{00134F46-49D4-1D4B-A655-F121202A0E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960"/>
    </mc:Choice>
    <mc:Fallback xmlns="">
      <p:transition spd="slow" advTm="67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57200" y="137255"/>
            <a:ext cx="8229600" cy="779328"/>
          </a:xfrm>
          <a:prstGeom prst="rect">
            <a:avLst/>
          </a:prstGeom>
          <a:noFill/>
          <a:ln>
            <a:noFill/>
          </a:ln>
        </p:spPr>
        <p:txBody>
          <a:bodyPr spcFirstLastPara="1" wrap="square" lIns="91425" tIns="45700" rIns="91425" bIns="45700" anchor="ctr" anchorCtr="0">
            <a:noAutofit/>
          </a:bodyPr>
          <a:lstStyle/>
          <a:p>
            <a:r>
              <a:rPr lang="en-US" sz="8000" kern="1200" cap="all" dirty="0">
                <a:ln>
                  <a:solidFill>
                    <a:schemeClr val="tx1"/>
                  </a:solidFill>
                </a:ln>
                <a:blipFill dpi="0" rotWithShape="1">
                  <a:blip r:embed="rId5"/>
                  <a:srcRect/>
                  <a:tile tx="6350" ty="-127000" sx="65000" sy="64000" flip="none" algn="tl"/>
                </a:blipFill>
                <a:effectLst>
                  <a:outerShdw blurRad="50800" dist="38100" dir="2700000" algn="tl" rotWithShape="0">
                    <a:prstClr val="black">
                      <a:alpha val="40000"/>
                    </a:prstClr>
                  </a:outerShdw>
                </a:effectLst>
                <a:latin typeface="Rockwell Condensed" panose="02060603050405020104"/>
                <a:ea typeface="+mj-ea"/>
                <a:cs typeface="+mj-cs"/>
              </a:rPr>
              <a:t>Goals</a:t>
            </a:r>
            <a:endParaRPr sz="3600" i="1" u="none" strike="noStrike" cap="none" dirty="0">
              <a:ln>
                <a:solidFill>
                  <a:schemeClr val="tx1"/>
                </a:solidFill>
              </a:ln>
              <a:solidFill>
                <a:srgbClr val="900000"/>
              </a:solidFill>
              <a:effectLst>
                <a:outerShdw blurRad="50800" dist="38100" dir="2700000" algn="tl" rotWithShape="0">
                  <a:prstClr val="black">
                    <a:alpha val="40000"/>
                  </a:prstClr>
                </a:outerShdw>
              </a:effectLst>
              <a:latin typeface="Cambria"/>
              <a:ea typeface="Cambria"/>
              <a:cs typeface="Cambria"/>
              <a:sym typeface="Cambria"/>
            </a:endParaRPr>
          </a:p>
        </p:txBody>
      </p:sp>
      <p:sp>
        <p:nvSpPr>
          <p:cNvPr id="125" name="Shape 125"/>
          <p:cNvSpPr txBox="1">
            <a:spLocks noGrp="1"/>
          </p:cNvSpPr>
          <p:nvPr>
            <p:ph type="body" idx="1"/>
          </p:nvPr>
        </p:nvSpPr>
        <p:spPr>
          <a:xfrm>
            <a:off x="457200" y="1152276"/>
            <a:ext cx="8229600" cy="4973888"/>
          </a:xfrm>
          <a:prstGeom prst="rect">
            <a:avLst/>
          </a:prstGeom>
          <a:noFill/>
          <a:ln>
            <a:noFill/>
          </a:ln>
        </p:spPr>
        <p:txBody>
          <a:bodyPr spcFirstLastPara="1" wrap="square" lIns="91425" tIns="45700" rIns="91425" bIns="45700" anchor="t" anchorCtr="0">
            <a:noAutofit/>
          </a:bodyPr>
          <a:lstStyle/>
          <a:p>
            <a:pPr marL="342900" lvl="0" indent="-342900">
              <a:lnSpc>
                <a:spcPct val="150000"/>
              </a:lnSpc>
              <a:spcBef>
                <a:spcPts val="0"/>
              </a:spcBef>
              <a:buClr>
                <a:srgbClr val="9A2B1E"/>
              </a:buClr>
              <a:buSzTx/>
              <a:buFont typeface="Wingdings" pitchFamily="2" charset="2"/>
              <a:buChar char="q"/>
            </a:pPr>
            <a:r>
              <a:rPr lang="en-US" kern="1200" dirty="0">
                <a:solidFill>
                  <a:prstClr val="black"/>
                </a:solidFill>
                <a:latin typeface="Rockwell Condensed" panose="02060603050405020104" pitchFamily="18" charset="77"/>
                <a:ea typeface="+mn-ea"/>
                <a:cs typeface="+mn-cs"/>
              </a:rPr>
              <a:t> </a:t>
            </a:r>
            <a:r>
              <a:rPr lang="en-US" kern="1200" dirty="0">
                <a:solidFill>
                  <a:schemeClr val="tx1">
                    <a:lumMod val="85000"/>
                    <a:lumOff val="15000"/>
                  </a:schemeClr>
                </a:solidFill>
                <a:latin typeface="Rockwell Condensed" panose="02060603050405020104" pitchFamily="18" charset="77"/>
                <a:ea typeface="+mn-ea"/>
                <a:cs typeface="+mn-cs"/>
              </a:rPr>
              <a:t>Find the relationship between </a:t>
            </a:r>
            <a:r>
              <a:rPr lang="en-US" b="1" kern="1200" dirty="0">
                <a:solidFill>
                  <a:schemeClr val="tx1">
                    <a:lumMod val="85000"/>
                    <a:lumOff val="15000"/>
                  </a:schemeClr>
                </a:solidFill>
                <a:latin typeface="Rockwell Condensed" panose="02060603050405020104" pitchFamily="18" charset="77"/>
                <a:ea typeface="+mn-ea"/>
                <a:cs typeface="+mn-cs"/>
              </a:rPr>
              <a:t>temperature</a:t>
            </a:r>
            <a:r>
              <a:rPr lang="en-US" kern="1200" dirty="0">
                <a:solidFill>
                  <a:schemeClr val="tx1">
                    <a:lumMod val="85000"/>
                    <a:lumOff val="15000"/>
                  </a:schemeClr>
                </a:solidFill>
                <a:latin typeface="Rockwell Condensed" panose="02060603050405020104" pitchFamily="18" charset="77"/>
                <a:ea typeface="+mn-ea"/>
                <a:cs typeface="+mn-cs"/>
              </a:rPr>
              <a:t> and the number of people infected with ZIKV.</a:t>
            </a:r>
          </a:p>
          <a:p>
            <a:pPr marL="342900" lvl="0" indent="-342900">
              <a:lnSpc>
                <a:spcPct val="150000"/>
              </a:lnSpc>
              <a:spcBef>
                <a:spcPts val="0"/>
              </a:spcBef>
              <a:buClr>
                <a:srgbClr val="9A2B1E"/>
              </a:buClr>
              <a:buSzTx/>
              <a:buFont typeface="Wingdings" pitchFamily="2" charset="2"/>
              <a:buChar char="q"/>
            </a:pPr>
            <a:r>
              <a:rPr lang="en-US" kern="1200" dirty="0">
                <a:solidFill>
                  <a:schemeClr val="tx1">
                    <a:lumMod val="85000"/>
                    <a:lumOff val="15000"/>
                  </a:schemeClr>
                </a:solidFill>
                <a:latin typeface="Rockwell Condensed" panose="02060603050405020104" pitchFamily="18" charset="77"/>
                <a:ea typeface="+mn-ea"/>
                <a:cs typeface="+mn-cs"/>
              </a:rPr>
              <a:t> How does the transmission of the ZIKV work:</a:t>
            </a:r>
          </a:p>
          <a:p>
            <a:pPr marL="800100" lvl="1" indent="-342900">
              <a:lnSpc>
                <a:spcPct val="150000"/>
              </a:lnSpc>
              <a:spcBef>
                <a:spcPts val="0"/>
              </a:spcBef>
              <a:buClr>
                <a:srgbClr val="9A2B1E"/>
              </a:buClr>
              <a:buSzTx/>
              <a:buFont typeface="Wingdings" pitchFamily="2" charset="2"/>
              <a:buChar char="q"/>
            </a:pPr>
            <a:r>
              <a:rPr lang="en-US" kern="1200" dirty="0">
                <a:solidFill>
                  <a:schemeClr val="tx1">
                    <a:lumMod val="85000"/>
                    <a:lumOff val="15000"/>
                  </a:schemeClr>
                </a:solidFill>
                <a:latin typeface="Rockwell Condensed" panose="02060603050405020104" pitchFamily="18" charset="77"/>
                <a:ea typeface="+mn-ea"/>
                <a:cs typeface="+mn-cs"/>
              </a:rPr>
              <a:t> </a:t>
            </a:r>
            <a:r>
              <a:rPr lang="en-US" kern="1200" dirty="0">
                <a:solidFill>
                  <a:schemeClr val="tx1">
                    <a:lumMod val="85000"/>
                    <a:lumOff val="15000"/>
                  </a:schemeClr>
                </a:solidFill>
                <a:latin typeface="Rockwell Condensed" panose="02060603050405020104" pitchFamily="18" charset="77"/>
              </a:rPr>
              <a:t>mosquito to person.</a:t>
            </a:r>
          </a:p>
          <a:p>
            <a:pPr marL="800100" lvl="1" indent="-342900">
              <a:lnSpc>
                <a:spcPct val="150000"/>
              </a:lnSpc>
              <a:spcBef>
                <a:spcPts val="0"/>
              </a:spcBef>
              <a:buClr>
                <a:srgbClr val="9A2B1E"/>
              </a:buClr>
              <a:buSzTx/>
              <a:buFont typeface="Wingdings" pitchFamily="2" charset="2"/>
              <a:buChar char="q"/>
            </a:pPr>
            <a:r>
              <a:rPr lang="en-US" kern="1200" dirty="0">
                <a:solidFill>
                  <a:schemeClr val="tx1">
                    <a:lumMod val="85000"/>
                    <a:lumOff val="15000"/>
                  </a:schemeClr>
                </a:solidFill>
                <a:latin typeface="Rockwell Condensed" panose="02060603050405020104" pitchFamily="18" charset="77"/>
                <a:ea typeface="+mn-ea"/>
                <a:cs typeface="+mn-cs"/>
              </a:rPr>
              <a:t> person to person</a:t>
            </a:r>
          </a:p>
          <a:p>
            <a:pPr marL="800100" lvl="1" indent="-342900">
              <a:lnSpc>
                <a:spcPct val="150000"/>
              </a:lnSpc>
              <a:spcBef>
                <a:spcPts val="0"/>
              </a:spcBef>
              <a:buClr>
                <a:srgbClr val="9A2B1E"/>
              </a:buClr>
              <a:buSzTx/>
              <a:buFont typeface="Wingdings" pitchFamily="2" charset="2"/>
              <a:buChar char="q"/>
            </a:pPr>
            <a:r>
              <a:rPr lang="en-US" kern="1200" dirty="0">
                <a:solidFill>
                  <a:schemeClr val="tx1">
                    <a:lumMod val="85000"/>
                    <a:lumOff val="15000"/>
                  </a:schemeClr>
                </a:solidFill>
                <a:latin typeface="Rockwell Condensed" panose="02060603050405020104" pitchFamily="18" charset="77"/>
                <a:ea typeface="+mn-ea"/>
                <a:cs typeface="+mn-cs"/>
              </a:rPr>
              <a:t> </a:t>
            </a:r>
            <a:r>
              <a:rPr lang="en-US" kern="1200" dirty="0">
                <a:solidFill>
                  <a:schemeClr val="tx1">
                    <a:lumMod val="85000"/>
                    <a:lumOff val="15000"/>
                  </a:schemeClr>
                </a:solidFill>
                <a:latin typeface="Rockwell Condensed" panose="02060603050405020104" pitchFamily="18" charset="77"/>
              </a:rPr>
              <a:t>mother to unborn child</a:t>
            </a:r>
          </a:p>
          <a:p>
            <a:pPr marL="50800" indent="0">
              <a:lnSpc>
                <a:spcPct val="150000"/>
              </a:lnSpc>
              <a:spcBef>
                <a:spcPts val="1600"/>
              </a:spcBef>
              <a:buClr>
                <a:srgbClr val="000000"/>
              </a:buClr>
              <a:buSzPts val="2000"/>
              <a:buNone/>
            </a:pPr>
            <a:endParaRPr sz="2000" dirty="0">
              <a:solidFill>
                <a:srgbClr val="000000"/>
              </a:solidFill>
              <a:latin typeface="Cambria"/>
              <a:ea typeface="Cambria"/>
              <a:cs typeface="Cambria"/>
              <a:sym typeface="Cambria"/>
            </a:endParaRPr>
          </a:p>
        </p:txBody>
      </p:sp>
      <p:sp>
        <p:nvSpPr>
          <p:cNvPr id="126" name="Shape 126"/>
          <p:cNvSpPr txBox="1"/>
          <p:nvPr/>
        </p:nvSpPr>
        <p:spPr>
          <a:xfrm>
            <a:off x="2025586" y="5898903"/>
            <a:ext cx="18466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 name="Shape 127"/>
          <p:cNvSpPr txBox="1">
            <a:spLocks noGrp="1"/>
          </p:cNvSpPr>
          <p:nvPr>
            <p:ph type="sldNum" idx="12"/>
          </p:nvPr>
        </p:nvSpPr>
        <p:spPr>
          <a:xfrm>
            <a:off x="6631352" y="6405195"/>
            <a:ext cx="21336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Arial"/>
                <a:ea typeface="Arial"/>
                <a:cs typeface="Arial"/>
                <a:sym typeface="Arial"/>
              </a:rPr>
              <a:t>5</a:t>
            </a:fld>
            <a:endParaRPr sz="1200" dirty="0">
              <a:solidFill>
                <a:srgbClr val="888888"/>
              </a:solidFill>
              <a:latin typeface="Arial"/>
              <a:ea typeface="Arial"/>
              <a:cs typeface="Arial"/>
              <a:sym typeface="Arial"/>
            </a:endParaRPr>
          </a:p>
        </p:txBody>
      </p:sp>
      <p:sp>
        <p:nvSpPr>
          <p:cNvPr id="128" name="Shape 128"/>
          <p:cNvSpPr txBox="1"/>
          <p:nvPr/>
        </p:nvSpPr>
        <p:spPr>
          <a:xfrm>
            <a:off x="8497455" y="4525818"/>
            <a:ext cx="18466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29" name="Shape 129"/>
          <p:cNvCxnSpPr/>
          <p:nvPr/>
        </p:nvCxnSpPr>
        <p:spPr>
          <a:xfrm>
            <a:off x="280827" y="1000677"/>
            <a:ext cx="8582347" cy="0"/>
          </a:xfrm>
          <a:prstGeom prst="straightConnector1">
            <a:avLst/>
          </a:prstGeom>
          <a:noFill/>
          <a:ln w="25400" cap="flat" cmpd="sng">
            <a:solidFill>
              <a:schemeClr val="accent6"/>
            </a:solidFill>
            <a:prstDash val="solid"/>
            <a:round/>
            <a:headEnd type="none" w="med" len="med"/>
            <a:tailEnd type="none" w="med" len="med"/>
          </a:ln>
          <a:effectLst>
            <a:outerShdw blurRad="40000" dist="20000" dir="5400000" rotWithShape="0">
              <a:srgbClr val="000000">
                <a:alpha val="37647"/>
              </a:srgbClr>
            </a:outerShdw>
          </a:effectLst>
        </p:spPr>
      </p:cxnSp>
      <p:pic>
        <p:nvPicPr>
          <p:cNvPr id="3" name="Picture 2">
            <a:extLst>
              <a:ext uri="{FF2B5EF4-FFF2-40B4-BE49-F238E27FC236}">
                <a16:creationId xmlns:a16="http://schemas.microsoft.com/office/drawing/2014/main" id="{D7C9441C-E775-734E-A6AF-5A098048A209}"/>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13000"/>
                    </a14:imgEffect>
                  </a14:imgLayer>
                </a14:imgProps>
              </a:ext>
            </a:extLst>
          </a:blip>
          <a:stretch>
            <a:fillRect/>
          </a:stretch>
        </p:blipFill>
        <p:spPr>
          <a:xfrm>
            <a:off x="4572000" y="3647790"/>
            <a:ext cx="4026382" cy="2633695"/>
          </a:xfrm>
          <a:prstGeom prst="rect">
            <a:avLst/>
          </a:prstGeom>
          <a:ln w="19050">
            <a:solidFill>
              <a:srgbClr val="9A2B1E"/>
            </a:solidFill>
          </a:ln>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C3CD6120-43FC-8E47-BFD4-8F28D45037FE}"/>
              </a:ext>
            </a:extLst>
          </p:cNvPr>
          <p:cNvSpPr/>
          <p:nvPr/>
        </p:nvSpPr>
        <p:spPr>
          <a:xfrm>
            <a:off x="8564177" y="3524080"/>
            <a:ext cx="401550" cy="307777"/>
          </a:xfrm>
          <a:prstGeom prst="rect">
            <a:avLst/>
          </a:prstGeom>
        </p:spPr>
        <p:txBody>
          <a:bodyPr wrap="square">
            <a:spAutoFit/>
          </a:bodyPr>
          <a:lstStyle/>
          <a:p>
            <a:r>
              <a:rPr lang="en-US" dirty="0"/>
              <a:t>[4]</a:t>
            </a:r>
          </a:p>
        </p:txBody>
      </p:sp>
      <p:pic>
        <p:nvPicPr>
          <p:cNvPr id="5" name="Audio 4">
            <a:hlinkClick r:id="" action="ppaction://media"/>
            <a:extLst>
              <a:ext uri="{FF2B5EF4-FFF2-40B4-BE49-F238E27FC236}">
                <a16:creationId xmlns:a16="http://schemas.microsoft.com/office/drawing/2014/main" id="{3C59D505-AB23-6542-9DCB-4E763D3E534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420"/>
    </mc:Choice>
    <mc:Fallback xmlns="">
      <p:transition spd="slow" advTm="4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3" name="Rectangle 12">
            <a:extLst>
              <a:ext uri="{FF2B5EF4-FFF2-40B4-BE49-F238E27FC236}">
                <a16:creationId xmlns:a16="http://schemas.microsoft.com/office/drawing/2014/main" id="{A74FB745-564B-474A-9B96-78CB362004F1}"/>
              </a:ext>
            </a:extLst>
          </p:cNvPr>
          <p:cNvSpPr/>
          <p:nvPr/>
        </p:nvSpPr>
        <p:spPr>
          <a:xfrm rot="16200000">
            <a:off x="3701450" y="1194405"/>
            <a:ext cx="1944216" cy="9445955"/>
          </a:xfrm>
          <a:prstGeom prst="rect">
            <a:avLst/>
          </a:prstGeom>
          <a:solidFill>
            <a:srgbClr val="9A2B1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Shape 169"/>
          <p:cNvSpPr txBox="1">
            <a:spLocks noGrp="1"/>
          </p:cNvSpPr>
          <p:nvPr>
            <p:ph type="title"/>
          </p:nvPr>
        </p:nvSpPr>
        <p:spPr>
          <a:xfrm>
            <a:off x="457200" y="137255"/>
            <a:ext cx="8229600" cy="779400"/>
          </a:xfrm>
          <a:prstGeom prst="rect">
            <a:avLst/>
          </a:prstGeom>
          <a:noFill/>
          <a:ln>
            <a:noFill/>
          </a:ln>
        </p:spPr>
        <p:txBody>
          <a:bodyPr spcFirstLastPara="1" wrap="square" lIns="91425" tIns="45700" rIns="91425" bIns="45700" anchor="ctr" anchorCtr="0">
            <a:noAutofit/>
          </a:bodyPr>
          <a:lstStyle/>
          <a:p>
            <a:pPr algn="l"/>
            <a:r>
              <a:rPr lang="en-US" sz="6600" b="1" kern="1200" cap="all" dirty="0">
                <a:ln>
                  <a:solidFill>
                    <a:schemeClr val="tx1"/>
                  </a:solidFill>
                </a:ln>
                <a:blipFill>
                  <a:blip r:embed="rId5">
                    <a:extLst>
                      <a:ext uri="{28A0092B-C50C-407E-A947-70E740481C1C}">
                        <a14:useLocalDpi xmlns:a14="http://schemas.microsoft.com/office/drawing/2010/main" val="0"/>
                      </a:ext>
                    </a:extLst>
                  </a:blip>
                  <a:tile tx="6350" ty="-127000" sx="65000" sy="64000" flip="none" algn="tl"/>
                </a:blipFill>
                <a:effectLst>
                  <a:outerShdw blurRad="50800" dist="38100" dir="2700000" algn="tl" rotWithShape="0">
                    <a:prstClr val="black">
                      <a:alpha val="40000"/>
                    </a:prstClr>
                  </a:outerShdw>
                </a:effectLst>
                <a:latin typeface="Rockwell Condensed" panose="02060603050405020104"/>
                <a:ea typeface="+mj-ea"/>
                <a:cs typeface="+mj-cs"/>
              </a:rPr>
              <a:t>Variables</a:t>
            </a:r>
            <a:endParaRPr sz="3600" i="0" u="none" strike="noStrike" cap="none" dirty="0">
              <a:ln>
                <a:solidFill>
                  <a:schemeClr val="tx1"/>
                </a:solidFill>
              </a:ln>
              <a:solidFill>
                <a:srgbClr val="900000"/>
              </a:solidFill>
              <a:effectLst>
                <a:outerShdw blurRad="50800" dist="38100" dir="2700000" algn="tl" rotWithShape="0">
                  <a:prstClr val="black">
                    <a:alpha val="40000"/>
                  </a:prstClr>
                </a:outerShdw>
              </a:effectLst>
              <a:latin typeface="Cambria" pitchFamily="18" charset="0"/>
              <a:ea typeface="Cambria"/>
              <a:cs typeface="Cambria"/>
              <a:sym typeface="Cambria"/>
            </a:endParaRPr>
          </a:p>
        </p:txBody>
      </p:sp>
      <p:sp>
        <p:nvSpPr>
          <p:cNvPr id="171" name="Shape 171"/>
          <p:cNvSpPr txBox="1"/>
          <p:nvPr/>
        </p:nvSpPr>
        <p:spPr>
          <a:xfrm>
            <a:off x="2025586" y="5898903"/>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2" name="Shape 172"/>
          <p:cNvSpPr txBox="1">
            <a:spLocks noGrp="1"/>
          </p:cNvSpPr>
          <p:nvPr>
            <p:ph type="sldNum" idx="12"/>
          </p:nvPr>
        </p:nvSpPr>
        <p:spPr>
          <a:xfrm>
            <a:off x="6631352" y="6405195"/>
            <a:ext cx="21336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Arial"/>
                <a:ea typeface="Arial"/>
                <a:cs typeface="Arial"/>
                <a:sym typeface="Arial"/>
              </a:rPr>
              <a:t>6</a:t>
            </a:fld>
            <a:endParaRPr sz="1200">
              <a:solidFill>
                <a:srgbClr val="888888"/>
              </a:solidFill>
              <a:latin typeface="Arial"/>
              <a:ea typeface="Arial"/>
              <a:cs typeface="Arial"/>
              <a:sym typeface="Arial"/>
            </a:endParaRPr>
          </a:p>
        </p:txBody>
      </p:sp>
      <p:sp>
        <p:nvSpPr>
          <p:cNvPr id="173" name="Shape 173"/>
          <p:cNvSpPr txBox="1"/>
          <p:nvPr/>
        </p:nvSpPr>
        <p:spPr>
          <a:xfrm>
            <a:off x="8497455" y="4525818"/>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74" name="Shape 174"/>
          <p:cNvCxnSpPr/>
          <p:nvPr/>
        </p:nvCxnSpPr>
        <p:spPr>
          <a:xfrm>
            <a:off x="280827" y="1000677"/>
            <a:ext cx="8582400" cy="0"/>
          </a:xfrm>
          <a:prstGeom prst="straightConnector1">
            <a:avLst/>
          </a:prstGeom>
          <a:noFill/>
          <a:ln w="25400" cap="flat" cmpd="sng">
            <a:solidFill>
              <a:schemeClr val="accent6"/>
            </a:solidFill>
            <a:prstDash val="solid"/>
            <a:round/>
            <a:headEnd type="none" w="med" len="med"/>
            <a:tailEnd type="none" w="med" len="med"/>
          </a:ln>
          <a:effectLst>
            <a:outerShdw blurRad="40000" dist="20000" dir="5400000" rotWithShape="0">
              <a:srgbClr val="000000">
                <a:alpha val="37650"/>
              </a:srgbClr>
            </a:outerShdw>
          </a:effectLst>
        </p:spPr>
      </p:cxnSp>
      <p:pic>
        <p:nvPicPr>
          <p:cNvPr id="3" name="Picture 2">
            <a:extLst>
              <a:ext uri="{FF2B5EF4-FFF2-40B4-BE49-F238E27FC236}">
                <a16:creationId xmlns:a16="http://schemas.microsoft.com/office/drawing/2014/main" id="{9E698DCB-87C0-4048-89BC-C191F60675EB}"/>
              </a:ext>
            </a:extLst>
          </p:cNvPr>
          <p:cNvPicPr>
            <a:picLocks noChangeAspect="1"/>
          </p:cNvPicPr>
          <p:nvPr/>
        </p:nvPicPr>
        <p:blipFill>
          <a:blip r:embed="rId6"/>
          <a:stretch>
            <a:fillRect/>
          </a:stretch>
        </p:blipFill>
        <p:spPr>
          <a:xfrm>
            <a:off x="701199" y="1189559"/>
            <a:ext cx="7741602" cy="4976135"/>
          </a:xfrm>
          <a:prstGeom prst="rect">
            <a:avLst/>
          </a:prstGeom>
          <a:ln w="19050">
            <a:solidFill>
              <a:srgbClr val="9A2B1E"/>
            </a:solidFill>
          </a:ln>
          <a:effectLst>
            <a:outerShdw blurRad="50800" dist="38100" dir="2700000" algn="tl" rotWithShape="0">
              <a:prstClr val="black">
                <a:alpha val="40000"/>
              </a:prstClr>
            </a:outerShdw>
          </a:effectLst>
        </p:spPr>
      </p:pic>
      <p:pic>
        <p:nvPicPr>
          <p:cNvPr id="7" name="Audio 6">
            <a:hlinkClick r:id="" action="ppaction://media"/>
            <a:extLst>
              <a:ext uri="{FF2B5EF4-FFF2-40B4-BE49-F238E27FC236}">
                <a16:creationId xmlns:a16="http://schemas.microsoft.com/office/drawing/2014/main" id="{1F1FA302-D2F3-194B-BCCC-9682D176DB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954"/>
    </mc:Choice>
    <mc:Fallback xmlns="">
      <p:transition spd="slow" advTm="49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4C9576-EF37-4048-A73C-4E383F1FECB8}"/>
              </a:ext>
            </a:extLst>
          </p:cNvPr>
          <p:cNvSpPr>
            <a:spLocks noGrp="1"/>
          </p:cNvSpPr>
          <p:nvPr>
            <p:ph type="body" idx="1"/>
          </p:nvPr>
        </p:nvSpPr>
        <p:spPr>
          <a:xfrm>
            <a:off x="457200" y="1152276"/>
            <a:ext cx="8229600" cy="1196604"/>
          </a:xfrm>
        </p:spPr>
        <p:txBody>
          <a:bodyPr/>
          <a:lstStyle/>
          <a:p>
            <a:pPr marL="342900" lvl="0" indent="-342900">
              <a:spcBef>
                <a:spcPts val="0"/>
              </a:spcBef>
              <a:buClr>
                <a:srgbClr val="9A2B1E"/>
              </a:buClr>
              <a:buSzTx/>
              <a:buFont typeface="Wingdings" pitchFamily="2" charset="2"/>
              <a:buChar char="q"/>
            </a:pPr>
            <a:r>
              <a:rPr lang="en-US" kern="1200" dirty="0">
                <a:solidFill>
                  <a:schemeClr val="tx1">
                    <a:lumMod val="85000"/>
                    <a:lumOff val="15000"/>
                  </a:schemeClr>
                </a:solidFill>
                <a:latin typeface="Rockwell Condensed" panose="02060603050405020104" pitchFamily="18" charset="77"/>
                <a:ea typeface="+mn-ea"/>
              </a:rPr>
              <a:t> We have assumed that people are not immune to ZIKV and thus can get reinfected with the virus.  </a:t>
            </a:r>
          </a:p>
          <a:p>
            <a:endParaRPr lang="en-US" dirty="0"/>
          </a:p>
        </p:txBody>
      </p:sp>
      <p:sp>
        <p:nvSpPr>
          <p:cNvPr id="4" name="Slide Number Placeholder 3">
            <a:extLst>
              <a:ext uri="{FF2B5EF4-FFF2-40B4-BE49-F238E27FC236}">
                <a16:creationId xmlns:a16="http://schemas.microsoft.com/office/drawing/2014/main" id="{CE2D8139-EB94-204E-B580-666C5002D55F}"/>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a:t>
            </a:fld>
            <a:endParaRPr lang="en-US"/>
          </a:p>
        </p:txBody>
      </p:sp>
      <p:sp>
        <p:nvSpPr>
          <p:cNvPr id="5" name="Title 4">
            <a:extLst>
              <a:ext uri="{FF2B5EF4-FFF2-40B4-BE49-F238E27FC236}">
                <a16:creationId xmlns:a16="http://schemas.microsoft.com/office/drawing/2014/main" id="{91088D06-FA47-DD4E-9F7A-1D730C479E7F}"/>
              </a:ext>
            </a:extLst>
          </p:cNvPr>
          <p:cNvSpPr>
            <a:spLocks noGrp="1"/>
          </p:cNvSpPr>
          <p:nvPr>
            <p:ph type="title"/>
          </p:nvPr>
        </p:nvSpPr>
        <p:spPr>
          <a:xfrm>
            <a:off x="0" y="-137349"/>
            <a:ext cx="9144000" cy="1328539"/>
          </a:xfrm>
          <a:prstGeom prst="rect">
            <a:avLst/>
          </a:prstGeom>
        </p:spPr>
        <p:txBody>
          <a:bodyPr wrap="square">
            <a:spAutoFit/>
          </a:bodyPr>
          <a:lstStyle/>
          <a:p>
            <a:pPr lvl="0">
              <a:spcBef>
                <a:spcPts val="1000"/>
              </a:spcBef>
              <a:buClr>
                <a:srgbClr val="D34817">
                  <a:lumMod val="75000"/>
                </a:srgbClr>
              </a:buClr>
              <a:buSzPct val="85000"/>
            </a:pPr>
            <a:r>
              <a:rPr lang="en-US" sz="6600" b="1" kern="1200" cap="all" dirty="0">
                <a:ln>
                  <a:solidFill>
                    <a:schemeClr val="tx1"/>
                  </a:solidFill>
                </a:ln>
                <a:blipFill>
                  <a:blip r:embed="rId5">
                    <a:extLst>
                      <a:ext uri="{28A0092B-C50C-407E-A947-70E740481C1C}">
                        <a14:useLocalDpi xmlns:a14="http://schemas.microsoft.com/office/drawing/2010/main" val="0"/>
                      </a:ext>
                    </a:extLst>
                  </a:blip>
                  <a:tile tx="6350" ty="-127000" sx="65000" sy="64000" flip="none" algn="tl"/>
                </a:blipFill>
                <a:effectLst>
                  <a:outerShdw blurRad="50800" dist="38100" dir="2700000" algn="tl" rotWithShape="0">
                    <a:prstClr val="black">
                      <a:alpha val="40000"/>
                    </a:prstClr>
                  </a:outerShdw>
                </a:effectLst>
                <a:latin typeface="Rockwell Condensed" panose="02060603050405020104"/>
              </a:rPr>
              <a:t>assumptions</a:t>
            </a:r>
            <a:endParaRPr lang="en-US" sz="8000" kern="1200" dirty="0">
              <a:ln>
                <a:solidFill>
                  <a:schemeClr val="tx1"/>
                </a:solidFill>
              </a:ln>
              <a:blipFill>
                <a:blip r:embed="rId5"/>
                <a:tile tx="6350" ty="-127000" sx="65000" sy="64000" flip="none" algn="tl"/>
              </a:blipFill>
              <a:effectLst>
                <a:outerShdw blurRad="50800" dist="38100" dir="2700000" algn="tl" rotWithShape="0">
                  <a:prstClr val="black">
                    <a:alpha val="40000"/>
                  </a:prstClr>
                </a:outerShdw>
              </a:effectLst>
              <a:latin typeface="Rockwell Condensed" panose="02060603050405020104"/>
              <a:ea typeface="+mn-ea"/>
              <a:cs typeface="+mn-cs"/>
            </a:endParaRPr>
          </a:p>
        </p:txBody>
      </p:sp>
      <p:pic>
        <p:nvPicPr>
          <p:cNvPr id="10" name="Picture 9">
            <a:extLst>
              <a:ext uri="{FF2B5EF4-FFF2-40B4-BE49-F238E27FC236}">
                <a16:creationId xmlns:a16="http://schemas.microsoft.com/office/drawing/2014/main" id="{567F5FD0-A357-014A-BE33-F3298E357112}"/>
              </a:ext>
            </a:extLst>
          </p:cNvPr>
          <p:cNvPicPr>
            <a:picLocks noChangeAspect="1"/>
          </p:cNvPicPr>
          <p:nvPr/>
        </p:nvPicPr>
        <p:blipFill rotWithShape="1">
          <a:blip r:embed="rId6"/>
          <a:srcRect t="4697" b="10935"/>
          <a:stretch/>
        </p:blipFill>
        <p:spPr>
          <a:xfrm>
            <a:off x="1757941" y="2564903"/>
            <a:ext cx="5628117" cy="3561261"/>
          </a:xfrm>
          <a:prstGeom prst="rect">
            <a:avLst/>
          </a:prstGeom>
          <a:ln w="19050">
            <a:solidFill>
              <a:srgbClr val="9A2B1E"/>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5F0E15B6-CE78-D64C-9CE2-711A03F6EC25}"/>
              </a:ext>
            </a:extLst>
          </p:cNvPr>
          <p:cNvSpPr txBox="1"/>
          <p:nvPr/>
        </p:nvSpPr>
        <p:spPr>
          <a:xfrm>
            <a:off x="7371662" y="2474022"/>
            <a:ext cx="504057" cy="307777"/>
          </a:xfrm>
          <a:prstGeom prst="rect">
            <a:avLst/>
          </a:prstGeom>
          <a:noFill/>
        </p:spPr>
        <p:txBody>
          <a:bodyPr wrap="square" rtlCol="0">
            <a:spAutoFit/>
          </a:bodyPr>
          <a:lstStyle/>
          <a:p>
            <a:r>
              <a:rPr lang="en-US" dirty="0"/>
              <a:t>[5]</a:t>
            </a:r>
          </a:p>
        </p:txBody>
      </p:sp>
      <p:pic>
        <p:nvPicPr>
          <p:cNvPr id="14" name="Audio 13">
            <a:hlinkClick r:id="" action="ppaction://media"/>
            <a:extLst>
              <a:ext uri="{FF2B5EF4-FFF2-40B4-BE49-F238E27FC236}">
                <a16:creationId xmlns:a16="http://schemas.microsoft.com/office/drawing/2014/main" id="{AB2E864D-9DE0-EE40-A7AD-CFA25B4E2F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97819677"/>
      </p:ext>
    </p:extLst>
  </p:cSld>
  <p:clrMapOvr>
    <a:masterClrMapping/>
  </p:clrMapOvr>
  <mc:AlternateContent xmlns:mc="http://schemas.openxmlformats.org/markup-compatibility/2006" xmlns:p14="http://schemas.microsoft.com/office/powerpoint/2010/main">
    <mc:Choice Requires="p14">
      <p:transition spd="slow" p14:dur="2000" advTm="18261"/>
    </mc:Choice>
    <mc:Fallback xmlns="">
      <p:transition spd="slow" advTm="18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52" name="Rectangle 51">
            <a:extLst>
              <a:ext uri="{FF2B5EF4-FFF2-40B4-BE49-F238E27FC236}">
                <a16:creationId xmlns:a16="http://schemas.microsoft.com/office/drawing/2014/main" id="{5F88B40E-C95A-0741-95DA-9F2620B36158}"/>
              </a:ext>
            </a:extLst>
          </p:cNvPr>
          <p:cNvSpPr/>
          <p:nvPr/>
        </p:nvSpPr>
        <p:spPr>
          <a:xfrm rot="16200000">
            <a:off x="3701450" y="1194405"/>
            <a:ext cx="1944216" cy="9445955"/>
          </a:xfrm>
          <a:prstGeom prst="rect">
            <a:avLst/>
          </a:prstGeom>
          <a:solidFill>
            <a:srgbClr val="9A2B1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Shape 179"/>
          <p:cNvSpPr txBox="1">
            <a:spLocks noGrp="1"/>
          </p:cNvSpPr>
          <p:nvPr>
            <p:ph type="title"/>
          </p:nvPr>
        </p:nvSpPr>
        <p:spPr>
          <a:xfrm>
            <a:off x="457200" y="137255"/>
            <a:ext cx="8229600" cy="779400"/>
          </a:xfrm>
          <a:prstGeom prst="rect">
            <a:avLst/>
          </a:prstGeom>
          <a:noFill/>
          <a:ln>
            <a:noFill/>
          </a:ln>
        </p:spPr>
        <p:txBody>
          <a:bodyPr spcFirstLastPara="1" wrap="square" lIns="91425" tIns="45700" rIns="91425" bIns="45700" anchor="ctr" anchorCtr="0">
            <a:noAutofit/>
          </a:bodyPr>
          <a:lstStyle/>
          <a:p>
            <a:pPr lvl="0"/>
            <a:r>
              <a:rPr lang="en-US" sz="8800" kern="1200" cap="all" dirty="0">
                <a:ln>
                  <a:solidFill>
                    <a:schemeClr val="tx1"/>
                  </a:solidFill>
                </a:ln>
                <a:blipFill dpi="0" rotWithShape="1">
                  <a:blip r:embed="rId5"/>
                  <a:srcRect/>
                  <a:tile tx="6350" ty="-127000" sx="65000" sy="64000" flip="none" algn="tl"/>
                </a:blipFill>
                <a:effectLst>
                  <a:outerShdw blurRad="50800" dist="38100" dir="2700000" algn="tl" rotWithShape="0">
                    <a:prstClr val="black">
                      <a:alpha val="40000"/>
                    </a:prstClr>
                  </a:outerShdw>
                </a:effectLst>
                <a:latin typeface="Rockwell Condensed" panose="02060603050405020104"/>
                <a:ea typeface="+mj-ea"/>
                <a:cs typeface="+mj-cs"/>
              </a:rPr>
              <a:t>Flow Diagram</a:t>
            </a:r>
            <a:endParaRPr u="none" strike="noStrike" cap="none" dirty="0">
              <a:ln>
                <a:solidFill>
                  <a:schemeClr val="tx1"/>
                </a:solidFill>
              </a:ln>
              <a:solidFill>
                <a:srgbClr val="900000"/>
              </a:solidFill>
              <a:effectLst>
                <a:outerShdw blurRad="50800" dist="38100" dir="2700000" algn="tl" rotWithShape="0">
                  <a:prstClr val="black">
                    <a:alpha val="40000"/>
                  </a:prstClr>
                </a:outerShdw>
              </a:effectLst>
              <a:latin typeface="Cambria"/>
              <a:ea typeface="Cambria"/>
              <a:cs typeface="Cambria"/>
              <a:sym typeface="Cambria"/>
            </a:endParaRPr>
          </a:p>
        </p:txBody>
      </p:sp>
      <p:sp>
        <p:nvSpPr>
          <p:cNvPr id="180" name="Shape 180"/>
          <p:cNvSpPr txBox="1"/>
          <p:nvPr/>
        </p:nvSpPr>
        <p:spPr>
          <a:xfrm>
            <a:off x="2025586" y="5898903"/>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1" name="Shape 181"/>
          <p:cNvSpPr txBox="1">
            <a:spLocks noGrp="1"/>
          </p:cNvSpPr>
          <p:nvPr>
            <p:ph type="sldNum" idx="12"/>
          </p:nvPr>
        </p:nvSpPr>
        <p:spPr>
          <a:xfrm>
            <a:off x="6631352" y="6405195"/>
            <a:ext cx="21336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Arial"/>
                <a:ea typeface="Arial"/>
                <a:cs typeface="Arial"/>
                <a:sym typeface="Arial"/>
              </a:rPr>
              <a:t>8</a:t>
            </a:fld>
            <a:endParaRPr sz="1200">
              <a:solidFill>
                <a:srgbClr val="888888"/>
              </a:solidFill>
              <a:latin typeface="Arial"/>
              <a:ea typeface="Arial"/>
              <a:cs typeface="Arial"/>
              <a:sym typeface="Arial"/>
            </a:endParaRPr>
          </a:p>
        </p:txBody>
      </p:sp>
      <p:sp>
        <p:nvSpPr>
          <p:cNvPr id="182" name="Shape 182"/>
          <p:cNvSpPr txBox="1"/>
          <p:nvPr/>
        </p:nvSpPr>
        <p:spPr>
          <a:xfrm>
            <a:off x="8497455" y="4525818"/>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83" name="Shape 183"/>
          <p:cNvCxnSpPr/>
          <p:nvPr/>
        </p:nvCxnSpPr>
        <p:spPr>
          <a:xfrm>
            <a:off x="280827" y="1000677"/>
            <a:ext cx="8582400" cy="0"/>
          </a:xfrm>
          <a:prstGeom prst="straightConnector1">
            <a:avLst/>
          </a:prstGeom>
          <a:noFill/>
          <a:ln w="25400" cap="flat" cmpd="sng">
            <a:solidFill>
              <a:schemeClr val="accent6"/>
            </a:solidFill>
            <a:prstDash val="solid"/>
            <a:round/>
            <a:headEnd type="none" w="med" len="med"/>
            <a:tailEnd type="none" w="med" len="med"/>
          </a:ln>
          <a:effectLst>
            <a:outerShdw blurRad="40000" dist="20000" dir="5400000" rotWithShape="0">
              <a:srgbClr val="000000">
                <a:alpha val="37650"/>
              </a:srgbClr>
            </a:outerShdw>
          </a:effectLst>
        </p:spPr>
      </p:cxnSp>
      <p:pic>
        <p:nvPicPr>
          <p:cNvPr id="3" name="Picture 2">
            <a:extLst>
              <a:ext uri="{FF2B5EF4-FFF2-40B4-BE49-F238E27FC236}">
                <a16:creationId xmlns:a16="http://schemas.microsoft.com/office/drawing/2014/main" id="{7B584063-FFAD-7F40-8EDD-8913DD11AA1A}"/>
              </a:ext>
            </a:extLst>
          </p:cNvPr>
          <p:cNvPicPr>
            <a:picLocks noChangeAspect="1"/>
          </p:cNvPicPr>
          <p:nvPr/>
        </p:nvPicPr>
        <p:blipFill rotWithShape="1">
          <a:blip r:embed="rId6"/>
          <a:srcRect t="3313" r="6880" b="2073"/>
          <a:stretch/>
        </p:blipFill>
        <p:spPr>
          <a:xfrm>
            <a:off x="1172124" y="1180569"/>
            <a:ext cx="6799751" cy="5345429"/>
          </a:xfrm>
          <a:prstGeom prst="rect">
            <a:avLst/>
          </a:prstGeom>
          <a:ln w="19050">
            <a:solidFill>
              <a:srgbClr val="9A2B1E"/>
            </a:solidFill>
          </a:ln>
          <a:effectLst>
            <a:outerShdw blurRad="50800" dist="38100" dir="2700000" algn="tl" rotWithShape="0">
              <a:prstClr val="black">
                <a:alpha val="40000"/>
              </a:prstClr>
            </a:outerShdw>
          </a:effectLst>
        </p:spPr>
      </p:pic>
      <p:pic>
        <p:nvPicPr>
          <p:cNvPr id="4" name="Audio 3">
            <a:hlinkClick r:id="" action="ppaction://media"/>
            <a:extLst>
              <a:ext uri="{FF2B5EF4-FFF2-40B4-BE49-F238E27FC236}">
                <a16:creationId xmlns:a16="http://schemas.microsoft.com/office/drawing/2014/main" id="{677854B3-378E-E840-8E82-4B1B46D103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66515328"/>
      </p:ext>
    </p:extLst>
  </p:cSld>
  <p:clrMapOvr>
    <a:masterClrMapping/>
  </p:clrMapOvr>
  <mc:AlternateContent xmlns:mc="http://schemas.openxmlformats.org/markup-compatibility/2006" xmlns:p14="http://schemas.microsoft.com/office/powerpoint/2010/main">
    <mc:Choice Requires="p14">
      <p:transition spd="slow" p14:dur="2000" advTm="93013"/>
    </mc:Choice>
    <mc:Fallback xmlns="">
      <p:transition spd="slow" advTm="9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280827" y="137255"/>
            <a:ext cx="8405973" cy="779400"/>
          </a:xfrm>
          <a:prstGeom prst="rect">
            <a:avLst/>
          </a:prstGeom>
          <a:noFill/>
          <a:ln>
            <a:noFill/>
          </a:ln>
        </p:spPr>
        <p:txBody>
          <a:bodyPr spcFirstLastPara="1" wrap="square" lIns="91425" tIns="45700" rIns="91425" bIns="45700" anchor="ctr" anchorCtr="0">
            <a:noAutofit/>
          </a:bodyPr>
          <a:lstStyle/>
          <a:p>
            <a:pPr algn="l"/>
            <a:r>
              <a:rPr lang="en-US" sz="5400" kern="1200" cap="all" dirty="0">
                <a:ln>
                  <a:solidFill>
                    <a:schemeClr val="tx1"/>
                  </a:solidFill>
                </a:ln>
                <a:blipFill>
                  <a:blip r:embed="rId5">
                    <a:extLst>
                      <a:ext uri="{28A0092B-C50C-407E-A947-70E740481C1C}">
                        <a14:useLocalDpi xmlns:a14="http://schemas.microsoft.com/office/drawing/2010/main" val="0"/>
                      </a:ext>
                    </a:extLst>
                  </a:blip>
                  <a:tile tx="6350" ty="-127000" sx="65000" sy="64000" flip="none" algn="tl"/>
                </a:blipFill>
                <a:effectLst>
                  <a:outerShdw blurRad="50800" dist="38100" dir="2700000" algn="tl" rotWithShape="0">
                    <a:prstClr val="black">
                      <a:alpha val="40000"/>
                    </a:prstClr>
                  </a:outerShdw>
                </a:effectLst>
                <a:latin typeface="Rockwell Condensed" panose="02060603050405020104"/>
                <a:ea typeface="+mj-ea"/>
                <a:cs typeface="+mj-cs"/>
              </a:rPr>
              <a:t>Equations</a:t>
            </a:r>
            <a:endParaRPr sz="3600" i="0" u="none" strike="noStrike" cap="none" dirty="0">
              <a:ln>
                <a:solidFill>
                  <a:schemeClr val="tx1"/>
                </a:solidFill>
              </a:ln>
              <a:solidFill>
                <a:srgbClr val="900000"/>
              </a:solidFill>
              <a:effectLst>
                <a:outerShdw blurRad="50800" dist="38100" dir="2700000" algn="tl" rotWithShape="0">
                  <a:prstClr val="black">
                    <a:alpha val="40000"/>
                  </a:prstClr>
                </a:outerShdw>
              </a:effectLst>
              <a:latin typeface="Cambria"/>
              <a:ea typeface="Cambria"/>
              <a:cs typeface="Cambria"/>
              <a:sym typeface="Cambria"/>
            </a:endParaRPr>
          </a:p>
        </p:txBody>
      </p:sp>
      <p:sp>
        <p:nvSpPr>
          <p:cNvPr id="261" name="Shape 261"/>
          <p:cNvSpPr txBox="1">
            <a:spLocks noGrp="1"/>
          </p:cNvSpPr>
          <p:nvPr>
            <p:ph type="sldNum" idx="12"/>
          </p:nvPr>
        </p:nvSpPr>
        <p:spPr>
          <a:xfrm>
            <a:off x="6631352" y="6405195"/>
            <a:ext cx="21336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Arial"/>
                <a:ea typeface="Arial"/>
                <a:cs typeface="Arial"/>
                <a:sym typeface="Arial"/>
              </a:rPr>
              <a:t>9</a:t>
            </a:fld>
            <a:endParaRPr sz="1200">
              <a:solidFill>
                <a:srgbClr val="888888"/>
              </a:solidFill>
              <a:latin typeface="Arial"/>
              <a:ea typeface="Arial"/>
              <a:cs typeface="Arial"/>
              <a:sym typeface="Arial"/>
            </a:endParaRPr>
          </a:p>
        </p:txBody>
      </p:sp>
      <p:cxnSp>
        <p:nvCxnSpPr>
          <p:cNvPr id="263" name="Shape 263"/>
          <p:cNvCxnSpPr/>
          <p:nvPr/>
        </p:nvCxnSpPr>
        <p:spPr>
          <a:xfrm>
            <a:off x="280827" y="1000677"/>
            <a:ext cx="8582400" cy="0"/>
          </a:xfrm>
          <a:prstGeom prst="straightConnector1">
            <a:avLst/>
          </a:prstGeom>
          <a:noFill/>
          <a:ln w="25400" cap="flat" cmpd="sng">
            <a:solidFill>
              <a:schemeClr val="accent6"/>
            </a:solidFill>
            <a:prstDash val="solid"/>
            <a:round/>
            <a:headEnd type="none" w="med" len="med"/>
            <a:tailEnd type="none" w="med" len="med"/>
          </a:ln>
          <a:effectLst>
            <a:outerShdw blurRad="40000" dist="20000" dir="5400000" rotWithShape="0">
              <a:srgbClr val="000000">
                <a:alpha val="37650"/>
              </a:srgbClr>
            </a:outerShdw>
          </a:effectLst>
        </p:spPr>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7951376B-D9E4-1044-8A90-17B451A51D68}"/>
                  </a:ext>
                </a:extLst>
              </p:cNvPr>
              <p:cNvSpPr/>
              <p:nvPr/>
            </p:nvSpPr>
            <p:spPr>
              <a:xfrm>
                <a:off x="179512" y="1135135"/>
                <a:ext cx="4968552" cy="3788473"/>
              </a:xfrm>
              <a:prstGeom prst="rect">
                <a:avLst/>
              </a:prstGeom>
            </p:spPr>
            <p:txBody>
              <a:bodyPr wrap="square">
                <a:spAutoFit/>
              </a:bodyPr>
              <a:lstStyle/>
              <a:p>
                <a:pPr lvl="0">
                  <a:lnSpc>
                    <a:spcPct val="150000"/>
                  </a:lnSpc>
                  <a:spcBef>
                    <a:spcPts val="1200"/>
                  </a:spcBef>
                  <a:buClr>
                    <a:srgbClr val="D34817">
                      <a:lumMod val="75000"/>
                    </a:srgbClr>
                  </a:buClr>
                  <a:buSzPct val="85000"/>
                </a:pPr>
                <a14:m>
                  <m:oMathPara xmlns:m="http://schemas.openxmlformats.org/officeDocument/2006/math">
                    <m:oMathParaPr>
                      <m:jc m:val="left"/>
                    </m:oMathParaPr>
                    <m:oMath xmlns:m="http://schemas.openxmlformats.org/officeDocument/2006/math">
                      <m:f>
                        <m:fPr>
                          <m:ctrlPr>
                            <a:rPr lang="en-US" i="1" kern="1200" smtClean="0">
                              <a:solidFill>
                                <a:prstClr val="black"/>
                              </a:solidFill>
                              <a:latin typeface="Cambria Math" panose="02040503050406030204" pitchFamily="18" charset="0"/>
                              <a:ea typeface="Cambria Math" panose="02040503050406030204" pitchFamily="18" charset="0"/>
                              <a:cs typeface="+mn-cs"/>
                            </a:rPr>
                          </m:ctrlPr>
                        </m:fPr>
                        <m:num>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dS</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num>
                        <m:den>
                          <m:r>
                            <m:rPr>
                              <m:sty m:val="p"/>
                            </m:rPr>
                            <a:rPr lang="en-US" b="0" i="0" kern="1200">
                              <a:solidFill>
                                <a:prstClr val="black"/>
                              </a:solidFill>
                              <a:latin typeface="Cambria Math" panose="02040503050406030204" pitchFamily="18" charset="0"/>
                              <a:ea typeface="Cambria Math" panose="02040503050406030204" pitchFamily="18" charset="0"/>
                              <a:cs typeface="+mn-cs"/>
                            </a:rPr>
                            <m:t>dt</m:t>
                          </m:r>
                        </m:den>
                      </m:f>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π</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d>
                        <m:dPr>
                          <m:ctrlPr>
                            <a:rPr lang="en-US" i="1" kern="1200">
                              <a:solidFill>
                                <a:prstClr val="black"/>
                              </a:solidFill>
                              <a:latin typeface="Cambria Math" panose="02040503050406030204" pitchFamily="18" charset="0"/>
                              <a:ea typeface="Cambria Math" panose="02040503050406030204" pitchFamily="18" charset="0"/>
                              <a:cs typeface="+mn-cs"/>
                            </a:rPr>
                          </m:ctrlPr>
                        </m:dPr>
                        <m:e>
                          <m:r>
                            <a:rPr lang="en-US" b="0" i="0" kern="1200">
                              <a:solidFill>
                                <a:prstClr val="black"/>
                              </a:solidFill>
                              <a:latin typeface="Cambria Math" panose="02040503050406030204" pitchFamily="18" charset="0"/>
                              <a:ea typeface="Cambria Math" panose="02040503050406030204" pitchFamily="18" charset="0"/>
                              <a:cs typeface="+mn-cs"/>
                            </a:rPr>
                            <m:t>1−</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q</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A</m:t>
                              </m:r>
                            </m:sub>
                          </m:sSub>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A</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A</m:t>
                              </m:r>
                            </m:sub>
                          </m:sSub>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q</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I</m:t>
                              </m:r>
                            </m:sub>
                          </m:sSub>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I</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A</m:t>
                              </m:r>
                            </m:sub>
                          </m:sSub>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q</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R</m:t>
                              </m:r>
                            </m:sub>
                          </m:sSub>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R</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A</m:t>
                              </m:r>
                            </m:sub>
                          </m:sSub>
                        </m:e>
                      </m:d>
                      <m:r>
                        <a:rPr lang="en-US" b="0" i="0" kern="1200">
                          <a:solidFill>
                            <a:prstClr val="black"/>
                          </a:solidFill>
                          <a:latin typeface="Cambria Math" panose="02040503050406030204" pitchFamily="18" charset="0"/>
                          <a:ea typeface="Cambria Math" panose="02040503050406030204" pitchFamily="18" charset="0"/>
                          <a:cs typeface="+mn-cs"/>
                        </a:rPr>
                        <m:t>−</m:t>
                      </m:r>
                      <m:d>
                        <m:dPr>
                          <m:ctrlPr>
                            <a:rPr lang="en-US" i="1" kern="1200">
                              <a:solidFill>
                                <a:prstClr val="black"/>
                              </a:solidFill>
                              <a:latin typeface="Cambria Math" panose="02040503050406030204" pitchFamily="18" charset="0"/>
                              <a:ea typeface="Cambria Math" panose="02040503050406030204" pitchFamily="18" charset="0"/>
                              <a:cs typeface="+mn-cs"/>
                            </a:rPr>
                          </m:ctrlPr>
                        </m:dPr>
                        <m:e>
                          <m:r>
                            <m:rPr>
                              <m:sty m:val="p"/>
                            </m:rPr>
                            <a:rPr lang="en-US" b="0" i="0" kern="1200">
                              <a:solidFill>
                                <a:prstClr val="black"/>
                              </a:solidFill>
                              <a:latin typeface="Cambria Math" panose="02040503050406030204" pitchFamily="18" charset="0"/>
                              <a:ea typeface="Cambria Math" panose="02040503050406030204" pitchFamily="18" charset="0"/>
                              <a:cs typeface="+mn-cs"/>
                            </a:rPr>
                            <m:t>α</m:t>
                          </m:r>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kern="1200" smtClean="0">
                                  <a:solidFill>
                                    <a:prstClr val="black"/>
                                  </a:solidFill>
                                  <a:latin typeface="Cambria Math" panose="02040503050406030204" pitchFamily="18" charset="0"/>
                                  <a:ea typeface="Cambria Math" panose="02040503050406030204" pitchFamily="18" charset="0"/>
                                  <a:cs typeface="+mn-cs"/>
                                </a:rPr>
                                <m:t>λ</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μ</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e>
                      </m:d>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S</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smtClean="0">
                              <a:solidFill>
                                <a:prstClr val="black"/>
                              </a:solidFill>
                              <a:latin typeface="Cambria Math" panose="02040503050406030204" pitchFamily="18" charset="0"/>
                              <a:ea typeface="Cambria Math" panose="02040503050406030204" pitchFamily="18" charset="0"/>
                              <a:cs typeface="+mn-cs"/>
                            </a:rPr>
                          </m:ctrlPr>
                        </m:sSubPr>
                        <m:e>
                          <m:r>
                            <m:rPr>
                              <m:sty m:val="p"/>
                            </m:rPr>
                            <a:rPr lang="en-US" i="1" kern="1200" smtClean="0">
                              <a:solidFill>
                                <a:prstClr val="black"/>
                              </a:solidFill>
                              <a:latin typeface="Cambria Math" panose="02040503050406030204" pitchFamily="18" charset="0"/>
                              <a:ea typeface="Cambria Math" panose="02040503050406030204" pitchFamily="18" charset="0"/>
                              <a:cs typeface="+mn-cs"/>
                            </a:rPr>
                            <m:t>∇</m:t>
                          </m:r>
                          <m:r>
                            <m:rPr>
                              <m:sty m:val="p"/>
                            </m:rPr>
                            <a:rPr lang="en-US" b="0" i="0" kern="1200">
                              <a:solidFill>
                                <a:prstClr val="black"/>
                              </a:solidFill>
                              <a:latin typeface="Cambria Math" panose="02040503050406030204" pitchFamily="18" charset="0"/>
                              <a:ea typeface="Cambria Math" panose="02040503050406030204" pitchFamily="18" charset="0"/>
                              <a:cs typeface="+mn-cs"/>
                            </a:rPr>
                            <m:t>R</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oMath>
                  </m:oMathPara>
                </a14:m>
                <a:endParaRPr lang="en-US" kern="1200" dirty="0">
                  <a:solidFill>
                    <a:prstClr val="black"/>
                  </a:solidFill>
                  <a:latin typeface="+mj-lt"/>
                  <a:ea typeface="Cambria Math" panose="02040503050406030204" pitchFamily="18" charset="0"/>
                  <a:cs typeface="+mn-cs"/>
                </a:endParaRPr>
              </a:p>
              <a:p>
                <a:pPr lvl="0">
                  <a:lnSpc>
                    <a:spcPct val="150000"/>
                  </a:lnSpc>
                  <a:spcBef>
                    <a:spcPts val="1200"/>
                  </a:spcBef>
                  <a:buClr>
                    <a:srgbClr val="D34817">
                      <a:lumMod val="75000"/>
                    </a:srgbClr>
                  </a:buClr>
                  <a:buSzPct val="85000"/>
                </a:pPr>
                <a14:m>
                  <m:oMathPara xmlns:m="http://schemas.openxmlformats.org/officeDocument/2006/math">
                    <m:oMathParaPr>
                      <m:jc m:val="left"/>
                    </m:oMathParaPr>
                    <m:oMath xmlns:m="http://schemas.openxmlformats.org/officeDocument/2006/math">
                      <m:f>
                        <m:fPr>
                          <m:ctrlPr>
                            <a:rPr lang="en-US" i="1" kern="1200">
                              <a:solidFill>
                                <a:prstClr val="black"/>
                              </a:solidFill>
                              <a:latin typeface="Cambria Math" panose="02040503050406030204" pitchFamily="18" charset="0"/>
                              <a:ea typeface="Cambria Math" panose="02040503050406030204" pitchFamily="18" charset="0"/>
                              <a:cs typeface="+mn-cs"/>
                            </a:rPr>
                          </m:ctrlPr>
                        </m:fPr>
                        <m:num>
                          <m:r>
                            <m:rPr>
                              <m:sty m:val="p"/>
                            </m:rPr>
                            <a:rPr lang="en-US" b="0" i="0" kern="1200">
                              <a:solidFill>
                                <a:prstClr val="black"/>
                              </a:solidFill>
                              <a:latin typeface="Cambria Math" panose="02040503050406030204" pitchFamily="18" charset="0"/>
                              <a:ea typeface="Cambria Math" panose="02040503050406030204" pitchFamily="18" charset="0"/>
                              <a:cs typeface="+mn-cs"/>
                            </a:rPr>
                            <m:t>d</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E</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num>
                        <m:den>
                          <m:r>
                            <m:rPr>
                              <m:sty m:val="p"/>
                            </m:rPr>
                            <a:rPr lang="en-US" b="0" i="0" kern="1200">
                              <a:solidFill>
                                <a:prstClr val="black"/>
                              </a:solidFill>
                              <a:latin typeface="Cambria Math" panose="02040503050406030204" pitchFamily="18" charset="0"/>
                              <a:ea typeface="Cambria Math" panose="02040503050406030204" pitchFamily="18" charset="0"/>
                              <a:cs typeface="+mn-cs"/>
                            </a:rPr>
                            <m:t>dt</m:t>
                          </m:r>
                        </m:den>
                      </m:f>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kern="1200" smtClean="0">
                              <a:solidFill>
                                <a:prstClr val="black"/>
                              </a:solidFill>
                              <a:latin typeface="Cambria Math" panose="02040503050406030204" pitchFamily="18" charset="0"/>
                              <a:ea typeface="Cambria Math" panose="02040503050406030204" pitchFamily="18" charset="0"/>
                              <a:cs typeface="+mn-cs"/>
                            </a:rPr>
                            <m:t>λ</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sSub>
                        <m:sSubPr>
                          <m:ctrlPr>
                            <a:rPr lang="en-US" i="1" kern="1200" smtClean="0">
                              <a:solidFill>
                                <a:prstClr val="black"/>
                              </a:solidFill>
                              <a:latin typeface="Cambria Math" panose="02040503050406030204" pitchFamily="18" charset="0"/>
                              <a:ea typeface="Cambria Math" panose="02040503050406030204" pitchFamily="18" charset="0"/>
                              <a:cs typeface="+mn-cs"/>
                            </a:rPr>
                          </m:ctrlPr>
                        </m:sSubPr>
                        <m:e>
                          <m:r>
                            <a:rPr lang="en-US" b="0" i="1" kern="1200" smtClean="0">
                              <a:solidFill>
                                <a:prstClr val="black"/>
                              </a:solidFill>
                              <a:latin typeface="Cambria Math" panose="02040503050406030204" pitchFamily="18" charset="0"/>
                              <a:ea typeface="Cambria Math" panose="02040503050406030204" pitchFamily="18" charset="0"/>
                              <a:cs typeface="+mn-cs"/>
                            </a:rPr>
                            <m:t>𝑆</m:t>
                          </m:r>
                        </m:e>
                        <m:sub>
                          <m:r>
                            <a:rPr lang="en-US" b="0" i="1" kern="1200" smtClean="0">
                              <a:solidFill>
                                <a:prstClr val="black"/>
                              </a:solidFill>
                              <a:latin typeface="Cambria Math" panose="02040503050406030204" pitchFamily="18" charset="0"/>
                              <a:ea typeface="Cambria Math" panose="02040503050406030204" pitchFamily="18" charset="0"/>
                              <a:cs typeface="+mn-cs"/>
                            </a:rPr>
                            <m:t>𝐵</m:t>
                          </m:r>
                        </m:sub>
                      </m:sSub>
                      <m:r>
                        <a:rPr lang="en-US" b="0" i="0" kern="1200">
                          <a:solidFill>
                            <a:prstClr val="black"/>
                          </a:solidFill>
                          <a:latin typeface="Cambria Math" panose="02040503050406030204" pitchFamily="18" charset="0"/>
                          <a:ea typeface="Cambria Math" panose="02040503050406030204" pitchFamily="18" charset="0"/>
                          <a:cs typeface="+mn-cs"/>
                        </a:rPr>
                        <m:t>−(</m:t>
                      </m:r>
                      <m:r>
                        <m:rPr>
                          <m:sty m:val="p"/>
                        </m:rPr>
                        <a:rPr lang="en-US" b="0" i="0" kern="1200">
                          <a:solidFill>
                            <a:prstClr val="black"/>
                          </a:solidFill>
                          <a:latin typeface="Cambria Math" panose="02040503050406030204" pitchFamily="18" charset="0"/>
                          <a:ea typeface="Cambria Math" panose="02040503050406030204" pitchFamily="18" charset="0"/>
                          <a:cs typeface="+mn-cs"/>
                        </a:rPr>
                        <m:t>α</m:t>
                      </m:r>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μ</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σ</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E</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oMath>
                  </m:oMathPara>
                </a14:m>
                <a:endParaRPr lang="en-US" kern="1200" dirty="0">
                  <a:solidFill>
                    <a:prstClr val="black"/>
                  </a:solidFill>
                  <a:latin typeface="+mj-lt"/>
                  <a:ea typeface="Cambria Math" panose="02040503050406030204" pitchFamily="18" charset="0"/>
                  <a:cs typeface="+mn-cs"/>
                </a:endParaRPr>
              </a:p>
              <a:p>
                <a:pPr lvl="0">
                  <a:lnSpc>
                    <a:spcPct val="150000"/>
                  </a:lnSpc>
                  <a:spcBef>
                    <a:spcPts val="1200"/>
                  </a:spcBef>
                  <a:buClr>
                    <a:srgbClr val="D34817">
                      <a:lumMod val="75000"/>
                    </a:srgbClr>
                  </a:buClr>
                  <a:buSzPct val="85000"/>
                </a:pPr>
                <a14:m>
                  <m:oMathPara xmlns:m="http://schemas.openxmlformats.org/officeDocument/2006/math">
                    <m:oMathParaPr>
                      <m:jc m:val="left"/>
                    </m:oMathParaPr>
                    <m:oMath xmlns:m="http://schemas.openxmlformats.org/officeDocument/2006/math">
                      <m:f>
                        <m:fPr>
                          <m:ctrlPr>
                            <a:rPr lang="en-US" i="1" kern="1200">
                              <a:solidFill>
                                <a:prstClr val="black"/>
                              </a:solidFill>
                              <a:latin typeface="Cambria Math" panose="02040503050406030204" pitchFamily="18" charset="0"/>
                              <a:ea typeface="Cambria Math" panose="02040503050406030204" pitchFamily="18" charset="0"/>
                              <a:cs typeface="+mn-cs"/>
                            </a:rPr>
                          </m:ctrlPr>
                        </m:fPr>
                        <m:num>
                          <m:r>
                            <m:rPr>
                              <m:sty m:val="p"/>
                            </m:rPr>
                            <a:rPr lang="en-US" b="0" i="0" kern="1200">
                              <a:solidFill>
                                <a:prstClr val="black"/>
                              </a:solidFill>
                              <a:latin typeface="Cambria Math" panose="02040503050406030204" pitchFamily="18" charset="0"/>
                              <a:ea typeface="Cambria Math" panose="02040503050406030204" pitchFamily="18" charset="0"/>
                              <a:cs typeface="+mn-cs"/>
                            </a:rPr>
                            <m:t>d</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A</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num>
                        <m:den>
                          <m:r>
                            <m:rPr>
                              <m:sty m:val="p"/>
                            </m:rPr>
                            <a:rPr lang="en-US" b="0" i="0" kern="1200">
                              <a:solidFill>
                                <a:prstClr val="black"/>
                              </a:solidFill>
                              <a:latin typeface="Cambria Math" panose="02040503050406030204" pitchFamily="18" charset="0"/>
                              <a:ea typeface="Cambria Math" panose="02040503050406030204" pitchFamily="18" charset="0"/>
                              <a:cs typeface="+mn-cs"/>
                            </a:rPr>
                            <m:t>dt</m:t>
                          </m:r>
                        </m:den>
                      </m:f>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σ</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E</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π</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q</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A</m:t>
                          </m:r>
                        </m:sub>
                      </m:sSub>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A</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A</m:t>
                          </m:r>
                        </m:sub>
                      </m:sSub>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μ</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r>
                        <a:rPr lang="en-US" b="0" i="0" kern="1200">
                          <a:solidFill>
                            <a:prstClr val="black"/>
                          </a:solidFill>
                          <a:latin typeface="Cambria Math" panose="02040503050406030204" pitchFamily="18" charset="0"/>
                          <a:ea typeface="Cambria Math" panose="02040503050406030204" pitchFamily="18" charset="0"/>
                          <a:cs typeface="+mn-cs"/>
                        </a:rPr>
                        <m:t>+</m:t>
                      </m:r>
                      <m:r>
                        <m:rPr>
                          <m:sty m:val="p"/>
                        </m:rPr>
                        <a:rPr lang="en-US" b="0" i="0" kern="1200">
                          <a:solidFill>
                            <a:prstClr val="black"/>
                          </a:solidFill>
                          <a:latin typeface="Cambria Math" panose="02040503050406030204" pitchFamily="18" charset="0"/>
                          <a:ea typeface="Cambria Math" panose="02040503050406030204" pitchFamily="18" charset="0"/>
                          <a:cs typeface="+mn-cs"/>
                        </a:rPr>
                        <m:t>α</m:t>
                      </m:r>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γ</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A</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r>
                        <a:rPr lang="en-US" b="0" i="0" kern="1200">
                          <a:solidFill>
                            <a:prstClr val="black"/>
                          </a:solidFill>
                          <a:latin typeface="Cambria Math" panose="02040503050406030204" pitchFamily="18" charset="0"/>
                          <a:ea typeface="Cambria Math" panose="02040503050406030204" pitchFamily="18" charset="0"/>
                          <a:cs typeface="+mn-cs"/>
                        </a:rPr>
                        <m:t>−</m:t>
                      </m:r>
                      <m:r>
                        <m:rPr>
                          <m:sty m:val="p"/>
                        </m:rPr>
                        <a:rPr lang="en-US" b="0" i="0" kern="1200">
                          <a:solidFill>
                            <a:prstClr val="black"/>
                          </a:solidFill>
                          <a:latin typeface="Cambria Math" panose="02040503050406030204" pitchFamily="18" charset="0"/>
                          <a:ea typeface="Cambria Math" panose="02040503050406030204" pitchFamily="18" charset="0"/>
                          <a:cs typeface="+mn-cs"/>
                        </a:rPr>
                        <m:t>p</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σ</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E</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oMath>
                  </m:oMathPara>
                </a14:m>
                <a:endParaRPr lang="en-US" kern="1200" dirty="0">
                  <a:solidFill>
                    <a:prstClr val="black"/>
                  </a:solidFill>
                  <a:latin typeface="+mj-lt"/>
                  <a:ea typeface="Cambria Math" panose="02040503050406030204" pitchFamily="18" charset="0"/>
                  <a:cs typeface="+mn-cs"/>
                </a:endParaRPr>
              </a:p>
              <a:p>
                <a:pPr lvl="0">
                  <a:lnSpc>
                    <a:spcPct val="150000"/>
                  </a:lnSpc>
                  <a:spcBef>
                    <a:spcPts val="1200"/>
                  </a:spcBef>
                  <a:buClr>
                    <a:srgbClr val="D34817">
                      <a:lumMod val="75000"/>
                    </a:srgbClr>
                  </a:buClr>
                  <a:buSzPct val="85000"/>
                </a:pPr>
                <a14:m>
                  <m:oMathPara xmlns:m="http://schemas.openxmlformats.org/officeDocument/2006/math">
                    <m:oMathParaPr>
                      <m:jc m:val="left"/>
                    </m:oMathParaPr>
                    <m:oMath xmlns:m="http://schemas.openxmlformats.org/officeDocument/2006/math">
                      <m:f>
                        <m:fPr>
                          <m:ctrlPr>
                            <a:rPr lang="en-US" i="1" kern="1200">
                              <a:solidFill>
                                <a:prstClr val="black"/>
                              </a:solidFill>
                              <a:latin typeface="Cambria Math" panose="02040503050406030204" pitchFamily="18" charset="0"/>
                              <a:ea typeface="Cambria Math" panose="02040503050406030204" pitchFamily="18" charset="0"/>
                              <a:cs typeface="+mn-cs"/>
                            </a:rPr>
                          </m:ctrlPr>
                        </m:fPr>
                        <m:num>
                          <m:r>
                            <m:rPr>
                              <m:sty m:val="p"/>
                            </m:rPr>
                            <a:rPr lang="en-US" b="0" i="0" kern="1200">
                              <a:solidFill>
                                <a:prstClr val="black"/>
                              </a:solidFill>
                              <a:latin typeface="Cambria Math" panose="02040503050406030204" pitchFamily="18" charset="0"/>
                              <a:ea typeface="Cambria Math" panose="02040503050406030204" pitchFamily="18" charset="0"/>
                              <a:cs typeface="+mn-cs"/>
                            </a:rPr>
                            <m:t>d</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I</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num>
                        <m:den>
                          <m:r>
                            <m:rPr>
                              <m:sty m:val="p"/>
                            </m:rPr>
                            <a:rPr lang="en-US" b="0" i="0" kern="1200">
                              <a:solidFill>
                                <a:prstClr val="black"/>
                              </a:solidFill>
                              <a:latin typeface="Cambria Math" panose="02040503050406030204" pitchFamily="18" charset="0"/>
                              <a:ea typeface="Cambria Math" panose="02040503050406030204" pitchFamily="18" charset="0"/>
                              <a:cs typeface="+mn-cs"/>
                            </a:rPr>
                            <m:t>dt</m:t>
                          </m:r>
                        </m:den>
                      </m:f>
                      <m:r>
                        <a:rPr lang="en-US" b="0" i="0" kern="1200">
                          <a:solidFill>
                            <a:prstClr val="black"/>
                          </a:solidFill>
                          <a:latin typeface="Cambria Math" panose="02040503050406030204" pitchFamily="18" charset="0"/>
                          <a:ea typeface="Cambria Math" panose="02040503050406030204" pitchFamily="18" charset="0"/>
                          <a:cs typeface="+mn-cs"/>
                        </a:rPr>
                        <m:t>=</m:t>
                      </m:r>
                      <m:r>
                        <m:rPr>
                          <m:sty m:val="p"/>
                        </m:rPr>
                        <a:rPr lang="en-US" b="0" i="0" kern="1200">
                          <a:solidFill>
                            <a:prstClr val="black"/>
                          </a:solidFill>
                          <a:latin typeface="Cambria Math" panose="02040503050406030204" pitchFamily="18" charset="0"/>
                          <a:ea typeface="Cambria Math" panose="02040503050406030204" pitchFamily="18" charset="0"/>
                          <a:cs typeface="+mn-cs"/>
                        </a:rPr>
                        <m:t>p</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σ</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E</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π</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q</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I</m:t>
                          </m:r>
                        </m:sub>
                      </m:sSub>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I</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A</m:t>
                          </m:r>
                        </m:sub>
                      </m:sSub>
                      <m:r>
                        <a:rPr lang="en-US" b="0" i="0" kern="1200">
                          <a:solidFill>
                            <a:prstClr val="black"/>
                          </a:solidFill>
                          <a:latin typeface="Cambria Math" panose="02040503050406030204" pitchFamily="18" charset="0"/>
                          <a:ea typeface="Cambria Math" panose="02040503050406030204" pitchFamily="18" charset="0"/>
                          <a:cs typeface="+mn-cs"/>
                        </a:rPr>
                        <m:t>−(</m:t>
                      </m:r>
                      <m:r>
                        <m:rPr>
                          <m:sty m:val="p"/>
                        </m:rPr>
                        <a:rPr lang="en-US" b="0" i="0" kern="1200">
                          <a:solidFill>
                            <a:prstClr val="black"/>
                          </a:solidFill>
                          <a:latin typeface="Cambria Math" panose="02040503050406030204" pitchFamily="18" charset="0"/>
                          <a:ea typeface="Cambria Math" panose="02040503050406030204" pitchFamily="18" charset="0"/>
                          <a:cs typeface="+mn-cs"/>
                        </a:rPr>
                        <m:t>α</m:t>
                      </m:r>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μ</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γ</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I</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oMath>
                  </m:oMathPara>
                </a14:m>
                <a:endParaRPr lang="en-US" kern="1200" dirty="0">
                  <a:solidFill>
                    <a:prstClr val="black"/>
                  </a:solidFill>
                  <a:latin typeface="+mj-lt"/>
                  <a:ea typeface="Cambria Math" panose="02040503050406030204" pitchFamily="18" charset="0"/>
                  <a:cs typeface="+mn-cs"/>
                </a:endParaRPr>
              </a:p>
              <a:p>
                <a:pPr lvl="0">
                  <a:lnSpc>
                    <a:spcPct val="150000"/>
                  </a:lnSpc>
                  <a:spcBef>
                    <a:spcPts val="1200"/>
                  </a:spcBef>
                  <a:buClr>
                    <a:srgbClr val="D34817">
                      <a:lumMod val="75000"/>
                    </a:srgbClr>
                  </a:buClr>
                  <a:buSzPct val="85000"/>
                </a:pPr>
                <a14:m>
                  <m:oMath xmlns:m="http://schemas.openxmlformats.org/officeDocument/2006/math">
                    <m:f>
                      <m:fPr>
                        <m:ctrlPr>
                          <a:rPr lang="en-US" i="1" kern="1200">
                            <a:solidFill>
                              <a:prstClr val="black"/>
                            </a:solidFill>
                            <a:latin typeface="Cambria Math" panose="02040503050406030204" pitchFamily="18" charset="0"/>
                            <a:ea typeface="Cambria Math" panose="02040503050406030204" pitchFamily="18" charset="0"/>
                            <a:cs typeface="+mn-cs"/>
                          </a:rPr>
                        </m:ctrlPr>
                      </m:fPr>
                      <m:num>
                        <m:r>
                          <m:rPr>
                            <m:sty m:val="p"/>
                          </m:rPr>
                          <a:rPr lang="en-US" b="0" i="0" kern="1200">
                            <a:solidFill>
                              <a:prstClr val="black"/>
                            </a:solidFill>
                            <a:latin typeface="Cambria Math" panose="02040503050406030204" pitchFamily="18" charset="0"/>
                            <a:ea typeface="Cambria Math" panose="02040503050406030204" pitchFamily="18" charset="0"/>
                            <a:cs typeface="+mn-cs"/>
                          </a:rPr>
                          <m:t>d</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R</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num>
                      <m:den>
                        <m:r>
                          <m:rPr>
                            <m:sty m:val="p"/>
                          </m:rPr>
                          <a:rPr lang="en-US" b="0" i="0" kern="1200">
                            <a:solidFill>
                              <a:prstClr val="black"/>
                            </a:solidFill>
                            <a:latin typeface="Cambria Math" panose="02040503050406030204" pitchFamily="18" charset="0"/>
                            <a:ea typeface="Cambria Math" panose="02040503050406030204" pitchFamily="18" charset="0"/>
                            <a:cs typeface="+mn-cs"/>
                          </a:rPr>
                          <m:t>dt</m:t>
                        </m:r>
                      </m:den>
                    </m:f>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A</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I</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r>
                      <a:rPr lang="en-US" b="0" i="0" kern="1200" smtClean="0">
                        <a:solidFill>
                          <a:prstClr val="black"/>
                        </a:solidFill>
                        <a:latin typeface="Cambria Math" panose="02040503050406030204" pitchFamily="18" charset="0"/>
                        <a:ea typeface="Cambria Math" panose="02040503050406030204" pitchFamily="18" charset="0"/>
                        <a:cs typeface="+mn-cs"/>
                      </a:rPr>
                      <m:t>)</m:t>
                    </m:r>
                    <m:sSub>
                      <m:sSubPr>
                        <m:ctrlPr>
                          <a:rPr lang="en-US" b="0" i="1" kern="1200" smtClean="0">
                            <a:solidFill>
                              <a:prstClr val="black"/>
                            </a:solidFill>
                            <a:latin typeface="Cambria Math" panose="02040503050406030204" pitchFamily="18" charset="0"/>
                            <a:ea typeface="Cambria Math" panose="02040503050406030204" pitchFamily="18" charset="0"/>
                            <a:cs typeface="+mn-cs"/>
                          </a:rPr>
                        </m:ctrlPr>
                      </m:sSubPr>
                      <m:e>
                        <m:r>
                          <a:rPr lang="en-US" b="0" i="1" kern="1200" smtClean="0">
                            <a:solidFill>
                              <a:prstClr val="black"/>
                            </a:solidFill>
                            <a:latin typeface="Cambria Math" panose="02040503050406030204" pitchFamily="18" charset="0"/>
                            <a:ea typeface="Cambria Math" panose="02040503050406030204" pitchFamily="18" charset="0"/>
                            <a:cs typeface="+mn-cs"/>
                          </a:rPr>
                          <m:t>𝛾</m:t>
                        </m:r>
                      </m:e>
                      <m:sub>
                        <m:r>
                          <a:rPr lang="en-US" b="0" i="1" kern="1200" smtClean="0">
                            <a:solidFill>
                              <a:prstClr val="black"/>
                            </a:solidFill>
                            <a:latin typeface="Cambria Math" panose="02040503050406030204" pitchFamily="18" charset="0"/>
                            <a:ea typeface="Cambria Math" panose="02040503050406030204" pitchFamily="18" charset="0"/>
                            <a:cs typeface="+mn-cs"/>
                          </a:rPr>
                          <m:t>𝐵</m:t>
                        </m:r>
                      </m:sub>
                    </m:sSub>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a:rPr lang="en-US" b="0" i="0" kern="1200">
                            <a:solidFill>
                              <a:prstClr val="black"/>
                            </a:solidFill>
                            <a:latin typeface="Cambria Math" panose="02040503050406030204" pitchFamily="18" charset="0"/>
                            <a:ea typeface="Cambria Math" panose="02040503050406030204" pitchFamily="18" charset="0"/>
                            <a:cs typeface="+mn-cs"/>
                          </a:rPr>
                          <m:t>(</m:t>
                        </m:r>
                        <m:r>
                          <m:rPr>
                            <m:sty m:val="p"/>
                          </m:rPr>
                          <a:rPr lang="en-US" b="0" i="0" kern="1200">
                            <a:solidFill>
                              <a:prstClr val="black"/>
                            </a:solidFill>
                            <a:latin typeface="Cambria Math" panose="02040503050406030204" pitchFamily="18" charset="0"/>
                            <a:ea typeface="Cambria Math" panose="02040503050406030204" pitchFamily="18" charset="0"/>
                            <a:cs typeface="+mn-cs"/>
                          </a:rPr>
                          <m:t>π</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q</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R</m:t>
                        </m:r>
                      </m:sub>
                    </m:sSub>
                    <m:r>
                      <a:rPr lang="en-US" b="0" i="0" kern="1200">
                        <a:solidFill>
                          <a:prstClr val="black"/>
                        </a:solidFill>
                        <a:latin typeface="Cambria Math" panose="02040503050406030204" pitchFamily="18" charset="0"/>
                        <a:ea typeface="Cambria Math" panose="02040503050406030204" pitchFamily="18" charset="0"/>
                        <a:cs typeface="+mn-cs"/>
                      </a:rPr>
                      <m:t>−</m:t>
                    </m:r>
                    <m:r>
                      <m:rPr>
                        <m:sty m:val="p"/>
                      </m:rPr>
                      <a:rPr lang="en-US" b="0" i="0" kern="1200">
                        <a:solidFill>
                          <a:prstClr val="black"/>
                        </a:solidFill>
                        <a:latin typeface="Cambria Math" panose="02040503050406030204" pitchFamily="18" charset="0"/>
                        <a:ea typeface="Cambria Math" panose="02040503050406030204" pitchFamily="18" charset="0"/>
                        <a:cs typeface="+mn-cs"/>
                      </a:rPr>
                      <m:t>r</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π</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r>
                          <m:rPr>
                            <m:sty m:val="p"/>
                          </m:rPr>
                          <a:rPr lang="en-US" b="0" i="0" kern="1200">
                            <a:solidFill>
                              <a:prstClr val="black"/>
                            </a:solidFill>
                            <a:latin typeface="Cambria Math" panose="02040503050406030204" pitchFamily="18" charset="0"/>
                            <a:ea typeface="Cambria Math" panose="02040503050406030204" pitchFamily="18" charset="0"/>
                            <a:cs typeface="+mn-cs"/>
                          </a:rPr>
                          <m:t>q</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R</m:t>
                        </m:r>
                      </m:sub>
                    </m:sSub>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R</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A</m:t>
                        </m:r>
                      </m:sub>
                    </m:sSub>
                    <m:r>
                      <a:rPr lang="en-US" b="0" i="0" kern="1200">
                        <a:solidFill>
                          <a:prstClr val="black"/>
                        </a:solidFill>
                        <a:latin typeface="Cambria Math" panose="02040503050406030204" pitchFamily="18" charset="0"/>
                        <a:ea typeface="Cambria Math" panose="02040503050406030204" pitchFamily="18" charset="0"/>
                        <a:cs typeface="+mn-cs"/>
                      </a:rPr>
                      <m:t>−(</m:t>
                    </m:r>
                    <m:r>
                      <m:rPr>
                        <m:sty m:val="p"/>
                      </m:rPr>
                      <a:rPr lang="en-US" b="0" i="0" kern="1200">
                        <a:solidFill>
                          <a:prstClr val="black"/>
                        </a:solidFill>
                        <a:latin typeface="Cambria Math" panose="02040503050406030204" pitchFamily="18" charset="0"/>
                        <a:ea typeface="Cambria Math" panose="02040503050406030204" pitchFamily="18" charset="0"/>
                        <a:cs typeface="+mn-cs"/>
                      </a:rPr>
                      <m:t>α</m:t>
                    </m:r>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μ</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r>
                      <a:rPr lang="en-US" b="0" i="0" kern="1200">
                        <a:solidFill>
                          <a:prstClr val="black"/>
                        </a:solidFill>
                        <a:latin typeface="Cambria Math" panose="02040503050406030204" pitchFamily="18" charset="0"/>
                        <a:ea typeface="Cambria Math" panose="02040503050406030204" pitchFamily="18" charset="0"/>
                        <a:cs typeface="+mn-cs"/>
                      </a:rPr>
                      <m:t>+</m:t>
                    </m:r>
                    <m:r>
                      <m:rPr>
                        <m:sty m:val="p"/>
                      </m:rPr>
                      <a:rPr lang="en-US" b="0" i="1" kern="1200" smtClean="0">
                        <a:solidFill>
                          <a:prstClr val="black"/>
                        </a:solidFill>
                        <a:latin typeface="Cambria Math" panose="02040503050406030204" pitchFamily="18" charset="0"/>
                        <a:ea typeface="Cambria Math" panose="02040503050406030204" pitchFamily="18" charset="0"/>
                        <a:cs typeface="+mn-cs"/>
                      </a:rPr>
                      <m:t>∇</m:t>
                    </m:r>
                  </m:oMath>
                </a14:m>
                <a:r>
                  <a:rPr lang="en-US" kern="1200" dirty="0">
                    <a:solidFill>
                      <a:prstClr val="black"/>
                    </a:solidFill>
                    <a:latin typeface="+mj-lt"/>
                    <a:ea typeface="Cambria Math" panose="02040503050406030204" pitchFamily="18" charset="0"/>
                    <a:cs typeface="+mn-cs"/>
                  </a:rPr>
                  <a:t>)</a:t>
                </a:r>
                <a14:m>
                  <m:oMath xmlns:m="http://schemas.openxmlformats.org/officeDocument/2006/math">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R</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oMath>
                </a14:m>
                <a:endParaRPr lang="en-US" kern="1200" dirty="0">
                  <a:solidFill>
                    <a:prstClr val="black"/>
                  </a:solidFill>
                  <a:latin typeface="+mj-lt"/>
                  <a:ea typeface="Cambria Math" panose="02040503050406030204" pitchFamily="18" charset="0"/>
                  <a:cs typeface="+mn-cs"/>
                </a:endParaRPr>
              </a:p>
              <a:p>
                <a:pPr lvl="0">
                  <a:lnSpc>
                    <a:spcPct val="150000"/>
                  </a:lnSpc>
                  <a:spcBef>
                    <a:spcPts val="1200"/>
                  </a:spcBef>
                  <a:buClr>
                    <a:srgbClr val="D34817">
                      <a:lumMod val="75000"/>
                    </a:srgbClr>
                  </a:buClr>
                  <a:buSzPct val="85000"/>
                </a:pPr>
                <a14:m>
                  <m:oMathPara xmlns:m="http://schemas.openxmlformats.org/officeDocument/2006/math">
                    <m:oMathParaPr>
                      <m:jc m:val="left"/>
                    </m:oMathParaPr>
                    <m:oMath xmlns:m="http://schemas.openxmlformats.org/officeDocument/2006/math">
                      <m:f>
                        <m:fPr>
                          <m:ctrlPr>
                            <a:rPr lang="en-US" i="1" kern="1200">
                              <a:solidFill>
                                <a:prstClr val="black"/>
                              </a:solidFill>
                              <a:latin typeface="Cambria Math" panose="02040503050406030204" pitchFamily="18" charset="0"/>
                              <a:ea typeface="Cambria Math" panose="02040503050406030204" pitchFamily="18" charset="0"/>
                              <a:cs typeface="+mn-cs"/>
                            </a:rPr>
                          </m:ctrlPr>
                        </m:fPr>
                        <m:num>
                          <m:r>
                            <m:rPr>
                              <m:sty m:val="p"/>
                            </m:rPr>
                            <a:rPr lang="en-US" b="0" i="0" kern="1200">
                              <a:solidFill>
                                <a:prstClr val="black"/>
                              </a:solidFill>
                              <a:latin typeface="Cambria Math" panose="02040503050406030204" pitchFamily="18" charset="0"/>
                              <a:ea typeface="Cambria Math" panose="02040503050406030204" pitchFamily="18" charset="0"/>
                              <a:cs typeface="+mn-cs"/>
                            </a:rPr>
                            <m:t>d</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I</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m:t>
                              </m:r>
                            </m:sub>
                          </m:sSub>
                        </m:num>
                        <m:den>
                          <m:r>
                            <m:rPr>
                              <m:sty m:val="p"/>
                            </m:rPr>
                            <a:rPr lang="en-US" b="0" i="0" kern="1200">
                              <a:solidFill>
                                <a:prstClr val="black"/>
                              </a:solidFill>
                              <a:latin typeface="Cambria Math" panose="02040503050406030204" pitchFamily="18" charset="0"/>
                              <a:ea typeface="Cambria Math" panose="02040503050406030204" pitchFamily="18" charset="0"/>
                              <a:cs typeface="+mn-cs"/>
                            </a:rPr>
                            <m:t>dt</m:t>
                          </m:r>
                        </m:den>
                      </m:f>
                      <m:r>
                        <a:rPr lang="en-US" b="0" i="0" kern="1200">
                          <a:solidFill>
                            <a:prstClr val="black"/>
                          </a:solidFill>
                          <a:latin typeface="Cambria Math" panose="02040503050406030204" pitchFamily="18" charset="0"/>
                          <a:ea typeface="Cambria Math" panose="02040503050406030204" pitchFamily="18" charset="0"/>
                          <a:cs typeface="+mn-cs"/>
                        </a:rPr>
                        <m:t>=</m:t>
                      </m:r>
                      <m:r>
                        <m:rPr>
                          <m:sty m:val="p"/>
                        </m:rPr>
                        <a:rPr lang="en-US" b="0" i="0" kern="1200">
                          <a:solidFill>
                            <a:prstClr val="black"/>
                          </a:solidFill>
                          <a:latin typeface="Cambria Math" panose="02040503050406030204" pitchFamily="18" charset="0"/>
                          <a:ea typeface="Cambria Math" panose="02040503050406030204" pitchFamily="18" charset="0"/>
                          <a:cs typeface="+mn-cs"/>
                        </a:rPr>
                        <m:t>r</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π</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q</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R</m:t>
                          </m:r>
                        </m:sub>
                      </m:sSub>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R</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A</m:t>
                          </m:r>
                        </m:sub>
                      </m:sSub>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a:rPr lang="en-US" b="0" i="0" kern="1200">
                              <a:solidFill>
                                <a:prstClr val="black"/>
                              </a:solidFill>
                              <a:latin typeface="Cambria Math" panose="02040503050406030204" pitchFamily="18" charset="0"/>
                              <a:ea typeface="Cambria Math" panose="02040503050406030204" pitchFamily="18" charset="0"/>
                              <a:cs typeface="+mn-cs"/>
                            </a:rPr>
                            <m:t>(</m:t>
                          </m:r>
                          <m:r>
                            <m:rPr>
                              <m:sty m:val="p"/>
                            </m:rPr>
                            <a:rPr lang="en-US" b="0" i="0" kern="1200">
                              <a:solidFill>
                                <a:prstClr val="black"/>
                              </a:solidFill>
                              <a:latin typeface="Cambria Math" panose="02040503050406030204" pitchFamily="18" charset="0"/>
                              <a:ea typeface="Cambria Math" panose="02040503050406030204" pitchFamily="18" charset="0"/>
                              <a:cs typeface="+mn-cs"/>
                            </a:rPr>
                            <m:t>μ</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t>
                          </m:r>
                        </m:sub>
                      </m:sSub>
                      <m:r>
                        <a:rPr lang="en-US" b="0" i="0" kern="1200">
                          <a:solidFill>
                            <a:prstClr val="black"/>
                          </a:solidFill>
                          <a:latin typeface="Cambria Math" panose="02040503050406030204" pitchFamily="18" charset="0"/>
                          <a:ea typeface="Cambria Math" panose="02040503050406030204" pitchFamily="18" charset="0"/>
                          <a:cs typeface="+mn-cs"/>
                        </a:rPr>
                        <m:t>+</m:t>
                      </m:r>
                      <m:r>
                        <m:rPr>
                          <m:sty m:val="p"/>
                        </m:rPr>
                        <a:rPr lang="en-US" b="0" i="0" kern="1200">
                          <a:solidFill>
                            <a:prstClr val="black"/>
                          </a:solidFill>
                          <a:latin typeface="Cambria Math" panose="02040503050406030204" pitchFamily="18" charset="0"/>
                          <a:ea typeface="Cambria Math" panose="02040503050406030204" pitchFamily="18" charset="0"/>
                          <a:cs typeface="+mn-cs"/>
                        </a:rPr>
                        <m:t>α</m:t>
                      </m:r>
                      <m:r>
                        <a:rPr lang="en-US" b="0" i="0" kern="1200">
                          <a:solidFill>
                            <a:prstClr val="black"/>
                          </a:solidFill>
                          <a:latin typeface="Cambria Math" panose="02040503050406030204" pitchFamily="18" charset="0"/>
                          <a:ea typeface="Cambria Math" panose="02040503050406030204" pitchFamily="18" charset="0"/>
                          <a:cs typeface="+mn-cs"/>
                        </a:rPr>
                        <m:t>)</m:t>
                      </m:r>
                      <m:sSub>
                        <m:sSubPr>
                          <m:ctrlPr>
                            <a:rPr lang="en-US" i="1" kern="1200">
                              <a:solidFill>
                                <a:prstClr val="black"/>
                              </a:solidFill>
                              <a:latin typeface="Cambria Math" panose="02040503050406030204" pitchFamily="18" charset="0"/>
                              <a:ea typeface="Cambria Math" panose="02040503050406030204" pitchFamily="18" charset="0"/>
                              <a:cs typeface="+mn-cs"/>
                            </a:rPr>
                          </m:ctrlPr>
                        </m:sSubPr>
                        <m:e>
                          <m:r>
                            <m:rPr>
                              <m:sty m:val="p"/>
                            </m:rPr>
                            <a:rPr lang="en-US" b="0" i="0" kern="1200">
                              <a:solidFill>
                                <a:prstClr val="black"/>
                              </a:solidFill>
                              <a:latin typeface="Cambria Math" panose="02040503050406030204" pitchFamily="18" charset="0"/>
                              <a:ea typeface="Cambria Math" panose="02040503050406030204" pitchFamily="18" charset="0"/>
                              <a:cs typeface="+mn-cs"/>
                            </a:rPr>
                            <m:t>I</m:t>
                          </m:r>
                        </m:e>
                        <m:sub>
                          <m:r>
                            <m:rPr>
                              <m:sty m:val="p"/>
                            </m:rPr>
                            <a:rPr lang="en-US" b="0" i="0" kern="1200">
                              <a:solidFill>
                                <a:prstClr val="black"/>
                              </a:solidFill>
                              <a:latin typeface="Cambria Math" panose="02040503050406030204" pitchFamily="18" charset="0"/>
                              <a:ea typeface="Cambria Math" panose="02040503050406030204" pitchFamily="18" charset="0"/>
                              <a:cs typeface="+mn-cs"/>
                            </a:rPr>
                            <m:t>BM</m:t>
                          </m:r>
                        </m:sub>
                      </m:sSub>
                    </m:oMath>
                  </m:oMathPara>
                </a14:m>
                <a:endParaRPr lang="en-US" sz="1800" kern="1200" dirty="0">
                  <a:solidFill>
                    <a:prstClr val="black"/>
                  </a:solidFill>
                  <a:latin typeface="+mj-lt"/>
                  <a:ea typeface="Cambria Math" panose="02040503050406030204" pitchFamily="18" charset="0"/>
                  <a:cs typeface="+mn-cs"/>
                </a:endParaRPr>
              </a:p>
            </p:txBody>
          </p:sp>
        </mc:Choice>
        <mc:Fallback xmlns="">
          <p:sp>
            <p:nvSpPr>
              <p:cNvPr id="5" name="Rectangle 4">
                <a:extLst>
                  <a:ext uri="{FF2B5EF4-FFF2-40B4-BE49-F238E27FC236}">
                    <a16:creationId xmlns:a16="http://schemas.microsoft.com/office/drawing/2014/main" id="{7951376B-D9E4-1044-8A90-17B451A51D68}"/>
                  </a:ext>
                </a:extLst>
              </p:cNvPr>
              <p:cNvSpPr>
                <a:spLocks noRot="1" noChangeAspect="1" noMove="1" noResize="1" noEditPoints="1" noAdjustHandles="1" noChangeArrowheads="1" noChangeShapeType="1" noTextEdit="1"/>
              </p:cNvSpPr>
              <p:nvPr/>
            </p:nvSpPr>
            <p:spPr>
              <a:xfrm>
                <a:off x="179512" y="1135135"/>
                <a:ext cx="4968552" cy="378847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DA74F8C-46B1-8E4D-A25B-F96F10C185D1}"/>
                  </a:ext>
                </a:extLst>
              </p:cNvPr>
              <p:cNvSpPr txBox="1"/>
              <p:nvPr/>
            </p:nvSpPr>
            <p:spPr>
              <a:xfrm>
                <a:off x="5154606" y="1084700"/>
                <a:ext cx="3809882" cy="3773725"/>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𝐴</m:t>
                              </m:r>
                            </m:sub>
                          </m:sSub>
                        </m:num>
                        <m:den>
                          <m:r>
                            <a:rPr lang="en-US" b="0" i="1" smtClean="0">
                              <a:latin typeface="Cambria Math" panose="02040503050406030204" pitchFamily="18" charset="0"/>
                              <a:ea typeface="Cambria Math" panose="02040503050406030204" pitchFamily="18" charset="0"/>
                            </a:rPr>
                            <m:t>𝑑𝑡</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𝐵</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𝐴</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𝐴</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𝐴</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𝐴</m:t>
                          </m:r>
                        </m:sub>
                      </m:sSub>
                      <m:r>
                        <a:rPr lang="en-US" b="0" i="1" smtClean="0">
                          <a:latin typeface="Cambria Math" panose="02040503050406030204" pitchFamily="18" charset="0"/>
                          <a:ea typeface="Cambria Math" panose="02040503050406030204" pitchFamily="18" charset="0"/>
                        </a:rPr>
                        <m:t>+</m:t>
                      </m:r>
                      <m:r>
                        <m:rPr>
                          <m:sty m:val="p"/>
                        </m:rP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𝐴</m:t>
                          </m:r>
                        </m:sub>
                      </m:sSub>
                    </m:oMath>
                  </m:oMathPara>
                </a14:m>
                <a:endParaRPr lang="en-US" b="0" dirty="0">
                  <a:latin typeface="+mj-lt"/>
                  <a:ea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𝐴</m:t>
                              </m:r>
                            </m:sub>
                          </m:sSub>
                        </m:num>
                        <m:den>
                          <m:r>
                            <a:rPr lang="en-US" b="0" i="1" smtClean="0">
                              <a:latin typeface="Cambria Math" panose="02040503050406030204" pitchFamily="18" charset="0"/>
                              <a:ea typeface="Cambria Math" panose="02040503050406030204" pitchFamily="18" charset="0"/>
                            </a:rPr>
                            <m:t>𝑑𝑡</m:t>
                          </m:r>
                        </m:den>
                      </m:f>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𝐴</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𝐴</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𝐴</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𝐴</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𝐴</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𝐴</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𝐵</m:t>
                          </m:r>
                        </m:sub>
                      </m:sSub>
                    </m:oMath>
                  </m:oMathPara>
                </a14:m>
                <a:endParaRPr lang="en-US" dirty="0">
                  <a:latin typeface="+mj-lt"/>
                  <a:ea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𝐴</m:t>
                              </m:r>
                            </m:sub>
                          </m:sSub>
                        </m:num>
                        <m:den>
                          <m:r>
                            <a:rPr lang="en-US" b="0" i="1" smtClean="0">
                              <a:latin typeface="Cambria Math" panose="02040503050406030204" pitchFamily="18" charset="0"/>
                              <a:ea typeface="Cambria Math" panose="02040503050406030204" pitchFamily="18" charset="0"/>
                            </a:rPr>
                            <m:t>𝑑𝑡</m:t>
                          </m:r>
                        </m:den>
                      </m:f>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𝐴</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𝐴</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𝐵</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𝐴</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𝐴</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ea typeface="Cambria Math" panose="02040503050406030204" pitchFamily="18" charset="0"/>
                            </a:rPr>
                            <m:t>𝐴</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𝐴</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𝐴</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𝐴</m:t>
                          </m:r>
                        </m:sub>
                      </m:sSub>
                    </m:oMath>
                  </m:oMathPara>
                </a14:m>
                <a:endParaRPr lang="en-US" dirty="0">
                  <a:latin typeface="+mj-lt"/>
                  <a:ea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𝐴</m:t>
                              </m:r>
                            </m:sub>
                          </m:sSub>
                        </m:num>
                        <m:den>
                          <m:r>
                            <a:rPr lang="en-US" b="0" i="1" smtClean="0">
                              <a:latin typeface="Cambria Math" panose="02040503050406030204" pitchFamily="18" charset="0"/>
                              <a:ea typeface="Cambria Math" panose="02040503050406030204" pitchFamily="18" charset="0"/>
                            </a:rPr>
                            <m:t>𝑑𝑡</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𝐴</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𝐴</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𝐵</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𝐴</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𝐴</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ea typeface="Cambria Math" panose="02040503050406030204" pitchFamily="18" charset="0"/>
                            </a:rPr>
                            <m:t>𝐴</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𝐴</m:t>
                          </m:r>
                        </m:sub>
                      </m:sSub>
                    </m:oMath>
                  </m:oMathPara>
                </a14:m>
                <a:endParaRPr lang="en-US" dirty="0">
                  <a:latin typeface="+mj-lt"/>
                  <a:ea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𝐴</m:t>
                              </m:r>
                            </m:sub>
                          </m:sSub>
                        </m:num>
                        <m:den>
                          <m:r>
                            <a:rPr lang="en-US" b="0" i="1" smtClean="0">
                              <a:latin typeface="Cambria Math" panose="02040503050406030204" pitchFamily="18" charset="0"/>
                              <a:ea typeface="Cambria Math" panose="02040503050406030204" pitchFamily="18" charset="0"/>
                            </a:rPr>
                            <m:t>𝑑𝑡</m:t>
                          </m:r>
                        </m:den>
                      </m:f>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ea typeface="Cambria Math" panose="02040503050406030204" pitchFamily="18" charset="0"/>
                            </a:rPr>
                            <m:t>𝐴</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𝐴</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ea typeface="Cambria Math" panose="02040503050406030204" pitchFamily="18" charset="0"/>
                            </a:rPr>
                            <m:t>𝐴</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𝐴</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𝐵</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𝐴</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𝐴</m:t>
                          </m:r>
                        </m:sub>
                      </m:sSub>
                      <m:r>
                        <a:rPr lang="en-US" b="0" i="1" smtClean="0">
                          <a:latin typeface="Cambria Math" panose="02040503050406030204" pitchFamily="18" charset="0"/>
                          <a:ea typeface="Cambria Math" panose="02040503050406030204" pitchFamily="18" charset="0"/>
                        </a:rPr>
                        <m:t>−</m:t>
                      </m:r>
                      <m:r>
                        <m:rPr>
                          <m:sty m:val="p"/>
                        </m:rP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𝐴</m:t>
                          </m:r>
                        </m:sub>
                      </m:sSub>
                    </m:oMath>
                  </m:oMathPara>
                </a14:m>
                <a:endParaRPr lang="en-US" dirty="0">
                  <a:latin typeface="+mj-lt"/>
                  <a:ea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𝐴𝑀</m:t>
                              </m:r>
                            </m:sub>
                          </m:sSub>
                        </m:num>
                        <m:den>
                          <m:r>
                            <a:rPr lang="en-US" b="0" i="1" smtClean="0">
                              <a:latin typeface="Cambria Math" panose="02040503050406030204" pitchFamily="18" charset="0"/>
                              <a:ea typeface="Cambria Math" panose="02040503050406030204" pitchFamily="18" charset="0"/>
                            </a:rPr>
                            <m:t>𝑑𝑡</m:t>
                          </m:r>
                        </m:den>
                      </m:f>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𝐴</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𝐴𝑀</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𝐵𝑀</m:t>
                          </m:r>
                        </m:sub>
                      </m:sSub>
                    </m:oMath>
                  </m:oMathPara>
                </a14:m>
                <a:endParaRPr lang="en-US" dirty="0">
                  <a:latin typeface="+mj-lt"/>
                  <a:ea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CDA74F8C-46B1-8E4D-A25B-F96F10C185D1}"/>
                  </a:ext>
                </a:extLst>
              </p:cNvPr>
              <p:cNvSpPr txBox="1">
                <a:spLocks noRot="1" noChangeAspect="1" noMove="1" noResize="1" noEditPoints="1" noAdjustHandles="1" noChangeArrowheads="1" noChangeShapeType="1" noTextEdit="1"/>
              </p:cNvSpPr>
              <p:nvPr/>
            </p:nvSpPr>
            <p:spPr>
              <a:xfrm>
                <a:off x="5154606" y="1084700"/>
                <a:ext cx="3809882" cy="377372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20B1884-F120-D444-B55B-1F61DBBC27C5}"/>
                  </a:ext>
                </a:extLst>
              </p:cNvPr>
              <p:cNvSpPr txBox="1"/>
              <p:nvPr/>
            </p:nvSpPr>
            <p:spPr>
              <a:xfrm>
                <a:off x="3059832" y="4756350"/>
                <a:ext cx="2736304" cy="1933030"/>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𝑀</m:t>
                              </m:r>
                            </m:sub>
                          </m:sSub>
                        </m:num>
                        <m:den>
                          <m:r>
                            <a:rPr lang="en-US" b="0" i="1" smtClean="0">
                              <a:latin typeface="Cambria Math" panose="02040503050406030204" pitchFamily="18" charset="0"/>
                              <a:ea typeface="Cambria Math" panose="02040503050406030204" pitchFamily="18" charset="0"/>
                            </a:rPr>
                            <m:t>𝑑𝑡</m:t>
                          </m:r>
                        </m:den>
                      </m:f>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𝜋</m:t>
                          </m:r>
                        </m:e>
                        <m:sub>
                          <m:r>
                            <a:rPr lang="en-US" b="0" i="1" smtClean="0">
                              <a:latin typeface="Cambria Math" panose="02040503050406030204" pitchFamily="18" charset="0"/>
                              <a:ea typeface="Cambria Math" panose="02040503050406030204" pitchFamily="18" charset="0"/>
                            </a:rPr>
                            <m:t>𝑀</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𝑀</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𝑀</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𝑀</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𝑀</m:t>
                          </m:r>
                        </m:sub>
                      </m:sSub>
                    </m:oMath>
                  </m:oMathPara>
                </a14:m>
                <a:endParaRPr lang="en-US" dirty="0">
                  <a:latin typeface="Cambria Math" panose="02040503050406030204" pitchFamily="18" charset="0"/>
                  <a:ea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𝑀</m:t>
                              </m:r>
                            </m:sub>
                          </m:sSub>
                        </m:num>
                        <m:den>
                          <m:r>
                            <a:rPr lang="en-US" b="0" i="1" smtClean="0">
                              <a:latin typeface="Cambria Math" panose="02040503050406030204" pitchFamily="18" charset="0"/>
                              <a:ea typeface="Cambria Math" panose="02040503050406030204" pitchFamily="18" charset="0"/>
                            </a:rPr>
                            <m:t>𝑑𝑡</m:t>
                          </m:r>
                        </m:den>
                      </m:f>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𝑀</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𝑀</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𝑀</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𝑀</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𝑀</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𝑀</m:t>
                          </m:r>
                        </m:sub>
                      </m:sSub>
                    </m:oMath>
                  </m:oMathPara>
                </a14:m>
                <a:endParaRPr lang="en-US" dirty="0">
                  <a:latin typeface="Cambria Math" panose="02040503050406030204" pitchFamily="18" charset="0"/>
                  <a:ea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𝑀</m:t>
                              </m:r>
                            </m:sub>
                          </m:sSub>
                        </m:num>
                        <m:den>
                          <m:r>
                            <a:rPr lang="en-US" b="0" i="1" smtClean="0">
                              <a:latin typeface="Cambria Math" panose="02040503050406030204" pitchFamily="18" charset="0"/>
                              <a:ea typeface="Cambria Math" panose="02040503050406030204" pitchFamily="18" charset="0"/>
                            </a:rPr>
                            <m:t>𝑑𝑡</m:t>
                          </m:r>
                        </m:den>
                      </m:f>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𝑀</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𝑀</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𝑀</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𝑀</m:t>
                          </m:r>
                        </m:sub>
                      </m:sSub>
                    </m:oMath>
                  </m:oMathPara>
                </a14:m>
                <a:endParaRPr lang="en-US" dirty="0">
                  <a:latin typeface="Cambria Math" panose="02040503050406030204" pitchFamily="18" charset="0"/>
                  <a:ea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520B1884-F120-D444-B55B-1F61DBBC27C5}"/>
                  </a:ext>
                </a:extLst>
              </p:cNvPr>
              <p:cNvSpPr txBox="1">
                <a:spLocks noRot="1" noChangeAspect="1" noMove="1" noResize="1" noEditPoints="1" noAdjustHandles="1" noChangeArrowheads="1" noChangeShapeType="1" noTextEdit="1"/>
              </p:cNvSpPr>
              <p:nvPr/>
            </p:nvSpPr>
            <p:spPr>
              <a:xfrm>
                <a:off x="3059832" y="4756350"/>
                <a:ext cx="2736304" cy="1933030"/>
              </a:xfrm>
              <a:prstGeom prst="rect">
                <a:avLst/>
              </a:prstGeom>
              <a:blipFill>
                <a:blip r:embed="rId8"/>
                <a:stretch>
                  <a:fillRect/>
                </a:stretch>
              </a:blipFill>
            </p:spPr>
            <p:txBody>
              <a:bodyPr/>
              <a:lstStyle/>
              <a:p>
                <a:r>
                  <a:rPr lang="en-US">
                    <a:noFill/>
                  </a:rPr>
                  <a:t> </a:t>
                </a:r>
              </a:p>
            </p:txBody>
          </p:sp>
        </mc:Fallback>
      </mc:AlternateContent>
      <p:pic>
        <p:nvPicPr>
          <p:cNvPr id="9" name="Audio 8">
            <a:hlinkClick r:id="" action="ppaction://media"/>
            <a:extLst>
              <a:ext uri="{FF2B5EF4-FFF2-40B4-BE49-F238E27FC236}">
                <a16:creationId xmlns:a16="http://schemas.microsoft.com/office/drawing/2014/main" id="{17BBE27B-17F2-A640-985F-8D7BB31A65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93650689"/>
      </p:ext>
    </p:extLst>
  </p:cSld>
  <p:clrMapOvr>
    <a:masterClrMapping/>
  </p:clrMapOvr>
  <mc:AlternateContent xmlns:mc="http://schemas.openxmlformats.org/markup-compatibility/2006" xmlns:p14="http://schemas.microsoft.com/office/powerpoint/2010/main">
    <mc:Choice Requires="p14">
      <p:transition spd="slow" p14:dur="2000" advTm="66953"/>
    </mc:Choice>
    <mc:Fallback xmlns="">
      <p:transition spd="slow" advTm="66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{D447D3CE-48F6-4D4F-B1E5-B331B8A92B0B}tf10001070</Template>
  <TotalTime>14867</TotalTime>
  <Words>2495</Words>
  <Application>Microsoft Office PowerPoint</Application>
  <PresentationFormat>On-screen Show (4:3)</PresentationFormat>
  <Paragraphs>119</Paragraphs>
  <Slides>17</Slides>
  <Notes>17</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Cambria</vt:lpstr>
      <vt:lpstr>Cambria Math</vt:lpstr>
      <vt:lpstr>Rockwell</vt:lpstr>
      <vt:lpstr>Rockwell Condensed</vt:lpstr>
      <vt:lpstr>Wingdings</vt:lpstr>
      <vt:lpstr>Office Theme</vt:lpstr>
      <vt:lpstr>PowerPoint Presentation</vt:lpstr>
      <vt:lpstr>PowerPoint Presentation</vt:lpstr>
      <vt:lpstr>overview</vt:lpstr>
      <vt:lpstr>Background of ZIkV</vt:lpstr>
      <vt:lpstr>Goals</vt:lpstr>
      <vt:lpstr>Variables</vt:lpstr>
      <vt:lpstr>assumptions</vt:lpstr>
      <vt:lpstr>Flow Diagram</vt:lpstr>
      <vt:lpstr>Equations</vt:lpstr>
      <vt:lpstr>PowerPoint Presentation</vt:lpstr>
      <vt:lpstr>Real World Temperature</vt:lpstr>
      <vt:lpstr>Temperature Effects on ZIKV</vt:lpstr>
      <vt:lpstr>Babies</vt:lpstr>
      <vt:lpstr>Babies &amp; Humans</vt:lpstr>
      <vt:lpstr>Conclusion and Future work</vt:lpstr>
      <vt:lpstr>References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Jisun Lee</dc:creator>
  <cp:lastModifiedBy>Ace Pilkington</cp:lastModifiedBy>
  <cp:revision>124</cp:revision>
  <dcterms:modified xsi:type="dcterms:W3CDTF">2020-04-14T23:17:50Z</dcterms:modified>
</cp:coreProperties>
</file>